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71" r:id="rId18"/>
    <p:sldId id="272" r:id="rId19"/>
    <p:sldId id="273" r:id="rId20"/>
    <p:sldId id="274" r:id="rId21"/>
    <p:sldId id="275" r:id="rId22"/>
    <p:sldId id="277" r:id="rId23"/>
    <p:sldId id="276" r:id="rId24"/>
    <p:sldId id="278" r:id="rId25"/>
    <p:sldId id="279" r:id="rId26"/>
    <p:sldId id="280" r:id="rId27"/>
    <p:sldId id="281"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619CF-D58B-410E-BB03-49D9C9351195}" type="datetimeFigureOut">
              <a:rPr lang="fr-FR" smtClean="0"/>
              <a:t>20/10/2017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D1E7B-D725-4A98-AB29-C2B078035C0D}" type="slidenum">
              <a:rPr lang="fr-FR" smtClean="0"/>
              <a:t>‹N°›</a:t>
            </a:fld>
            <a:endParaRPr lang="fr-FR"/>
          </a:p>
        </p:txBody>
      </p:sp>
    </p:spTree>
    <p:extLst>
      <p:ext uri="{BB962C8B-B14F-4D97-AF65-F5344CB8AC3E}">
        <p14:creationId xmlns:p14="http://schemas.microsoft.com/office/powerpoint/2010/main" val="309574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21</a:t>
            </a:fld>
            <a:endParaRPr lang="fr-FR"/>
          </a:p>
        </p:txBody>
      </p:sp>
    </p:spTree>
    <p:extLst>
      <p:ext uri="{BB962C8B-B14F-4D97-AF65-F5344CB8AC3E}">
        <p14:creationId xmlns:p14="http://schemas.microsoft.com/office/powerpoint/2010/main" val="25121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22</a:t>
            </a:fld>
            <a:endParaRPr lang="fr-FR"/>
          </a:p>
        </p:txBody>
      </p:sp>
    </p:spTree>
    <p:extLst>
      <p:ext uri="{BB962C8B-B14F-4D97-AF65-F5344CB8AC3E}">
        <p14:creationId xmlns:p14="http://schemas.microsoft.com/office/powerpoint/2010/main" val="251211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23</a:t>
            </a:fld>
            <a:endParaRPr lang="fr-FR"/>
          </a:p>
        </p:txBody>
      </p:sp>
    </p:spTree>
    <p:extLst>
      <p:ext uri="{BB962C8B-B14F-4D97-AF65-F5344CB8AC3E}">
        <p14:creationId xmlns:p14="http://schemas.microsoft.com/office/powerpoint/2010/main" val="251211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24</a:t>
            </a:fld>
            <a:endParaRPr lang="fr-FR"/>
          </a:p>
        </p:txBody>
      </p:sp>
    </p:spTree>
    <p:extLst>
      <p:ext uri="{BB962C8B-B14F-4D97-AF65-F5344CB8AC3E}">
        <p14:creationId xmlns:p14="http://schemas.microsoft.com/office/powerpoint/2010/main" val="251211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25</a:t>
            </a:fld>
            <a:endParaRPr lang="fr-FR"/>
          </a:p>
        </p:txBody>
      </p:sp>
    </p:spTree>
    <p:extLst>
      <p:ext uri="{BB962C8B-B14F-4D97-AF65-F5344CB8AC3E}">
        <p14:creationId xmlns:p14="http://schemas.microsoft.com/office/powerpoint/2010/main" val="3797423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26</a:t>
            </a:fld>
            <a:endParaRPr lang="fr-FR"/>
          </a:p>
        </p:txBody>
      </p:sp>
    </p:spTree>
    <p:extLst>
      <p:ext uri="{BB962C8B-B14F-4D97-AF65-F5344CB8AC3E}">
        <p14:creationId xmlns:p14="http://schemas.microsoft.com/office/powerpoint/2010/main" val="379742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E9D1E7B-D725-4A98-AB29-C2B078035C0D}" type="slidenum">
              <a:rPr lang="fr-FR" smtClean="0"/>
              <a:t>27</a:t>
            </a:fld>
            <a:endParaRPr lang="fr-FR"/>
          </a:p>
        </p:txBody>
      </p:sp>
    </p:spTree>
    <p:extLst>
      <p:ext uri="{BB962C8B-B14F-4D97-AF65-F5344CB8AC3E}">
        <p14:creationId xmlns:p14="http://schemas.microsoft.com/office/powerpoint/2010/main" val="3797423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8D1A5F7-0D1A-40E9-A2F9-A33171762CC7}" type="datetimeFigureOut">
              <a:rPr lang="fr-FR" smtClean="0"/>
              <a:t>20/10/2017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166434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D1A5F7-0D1A-40E9-A2F9-A33171762CC7}" type="datetimeFigureOut">
              <a:rPr lang="fr-FR" smtClean="0"/>
              <a:t>20/10/2017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412935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D1A5F7-0D1A-40E9-A2F9-A33171762CC7}" type="datetimeFigureOut">
              <a:rPr lang="fr-FR" smtClean="0"/>
              <a:t>20/10/2017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31060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D1A5F7-0D1A-40E9-A2F9-A33171762CC7}" type="datetimeFigureOut">
              <a:rPr lang="fr-FR" smtClean="0"/>
              <a:t>20/10/2017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11718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8D1A5F7-0D1A-40E9-A2F9-A33171762CC7}" type="datetimeFigureOut">
              <a:rPr lang="fr-FR" smtClean="0"/>
              <a:t>20/10/2017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111571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D1A5F7-0D1A-40E9-A2F9-A33171762CC7}" type="datetimeFigureOut">
              <a:rPr lang="fr-FR" smtClean="0"/>
              <a:t>20/10/2017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375913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D1A5F7-0D1A-40E9-A2F9-A33171762CC7}" type="datetimeFigureOut">
              <a:rPr lang="fr-FR" smtClean="0"/>
              <a:t>20/10/2017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4243821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8D1A5F7-0D1A-40E9-A2F9-A33171762CC7}" type="datetimeFigureOut">
              <a:rPr lang="fr-FR" smtClean="0"/>
              <a:t>20/10/2017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426665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D1A5F7-0D1A-40E9-A2F9-A33171762CC7}" type="datetimeFigureOut">
              <a:rPr lang="fr-FR" smtClean="0"/>
              <a:t>20/10/2017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376363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8D1A5F7-0D1A-40E9-A2F9-A33171762CC7}" type="datetimeFigureOut">
              <a:rPr lang="fr-FR" smtClean="0"/>
              <a:t>20/10/2017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95028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8D1A5F7-0D1A-40E9-A2F9-A33171762CC7}" type="datetimeFigureOut">
              <a:rPr lang="fr-FR" smtClean="0"/>
              <a:t>20/10/2017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7A5F16-D843-4321-A90E-8C48B4AC7493}" type="slidenum">
              <a:rPr lang="fr-FR" smtClean="0"/>
              <a:t>‹N°›</a:t>
            </a:fld>
            <a:endParaRPr lang="fr-FR"/>
          </a:p>
        </p:txBody>
      </p:sp>
    </p:spTree>
    <p:extLst>
      <p:ext uri="{BB962C8B-B14F-4D97-AF65-F5344CB8AC3E}">
        <p14:creationId xmlns:p14="http://schemas.microsoft.com/office/powerpoint/2010/main" val="390699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1A5F7-0D1A-40E9-A2F9-A33171762CC7}" type="datetimeFigureOut">
              <a:rPr lang="fr-FR" smtClean="0"/>
              <a:t>20/10/2017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A5F16-D843-4321-A90E-8C48B4AC7493}" type="slidenum">
              <a:rPr lang="fr-FR" smtClean="0"/>
              <a:t>‹N°›</a:t>
            </a:fld>
            <a:endParaRPr lang="fr-FR"/>
          </a:p>
        </p:txBody>
      </p:sp>
    </p:spTree>
    <p:extLst>
      <p:ext uri="{BB962C8B-B14F-4D97-AF65-F5344CB8AC3E}">
        <p14:creationId xmlns:p14="http://schemas.microsoft.com/office/powerpoint/2010/main" val="188232536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teresources.worldbank.org/INTAFRREGTOPEDUCATION/Resources/444659-1210786813450/ED_Ameliorer_apprentissage_fr.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airn.info/revue-distances-et-savoirs-2008-2-page-187.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1700808"/>
            <a:ext cx="7406640" cy="3096344"/>
          </a:xfrm>
        </p:spPr>
        <p:txBody>
          <a:bodyPr>
            <a:normAutofit fontScale="90000"/>
          </a:bodyPr>
          <a:lstStyle/>
          <a:p>
            <a:r>
              <a:rPr lang="fr-FR" dirty="0"/>
              <a:t> Proposition de communication au Colloque </a:t>
            </a:r>
            <a:r>
              <a:rPr lang="fr-FR" b="1" dirty="0"/>
              <a:t>RUNED 2018 sur </a:t>
            </a:r>
            <a:r>
              <a:rPr lang="fr-FR" dirty="0"/>
              <a:t/>
            </a:r>
            <a:br>
              <a:rPr lang="fr-FR" dirty="0"/>
            </a:br>
            <a:r>
              <a:rPr lang="fr-FR" dirty="0"/>
              <a:t>« </a:t>
            </a:r>
            <a:r>
              <a:rPr lang="fr-FR" b="1" dirty="0"/>
              <a:t>Les usages du numérique en éducation : regards critiques » </a:t>
            </a:r>
            <a:r>
              <a:rPr lang="fr-FR" dirty="0"/>
              <a:t/>
            </a:r>
            <a:br>
              <a:rPr lang="fr-FR" dirty="0"/>
            </a:br>
            <a:r>
              <a:rPr lang="fr-FR" dirty="0"/>
              <a:t>Lyon – 22 au 23 mars 2018 </a:t>
            </a:r>
          </a:p>
        </p:txBody>
      </p:sp>
    </p:spTree>
    <p:extLst>
      <p:ext uri="{BB962C8B-B14F-4D97-AF65-F5344CB8AC3E}">
        <p14:creationId xmlns:p14="http://schemas.microsoft.com/office/powerpoint/2010/main" val="326777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008112"/>
          </a:xfrm>
        </p:spPr>
        <p:txBody>
          <a:bodyPr>
            <a:normAutofit/>
          </a:bodyPr>
          <a:lstStyle/>
          <a:p>
            <a:r>
              <a:rPr lang="fr-FR" b="1" dirty="0" smtClean="0"/>
              <a:t>Le diplôme en Informatique </a:t>
            </a:r>
            <a:endParaRPr lang="fr-FR" b="1" dirty="0"/>
          </a:p>
        </p:txBody>
      </p:sp>
      <p:sp>
        <p:nvSpPr>
          <p:cNvPr id="3" name="Espace réservé du contenu 2"/>
          <p:cNvSpPr>
            <a:spLocks noGrp="1"/>
          </p:cNvSpPr>
          <p:nvPr>
            <p:ph idx="1"/>
          </p:nvPr>
        </p:nvSpPr>
        <p:spPr>
          <a:xfrm>
            <a:off x="467544" y="1196752"/>
            <a:ext cx="8229600" cy="5256584"/>
          </a:xfrm>
        </p:spPr>
        <p:txBody>
          <a:bodyPr>
            <a:normAutofit lnSpcReduction="10000"/>
          </a:bodyPr>
          <a:lstStyle/>
          <a:p>
            <a:r>
              <a:rPr lang="fr-FR" sz="1600" dirty="0"/>
              <a:t>L</a:t>
            </a:r>
            <a:r>
              <a:rPr lang="fr-FR" sz="1600" dirty="0" smtClean="0"/>
              <a:t>e </a:t>
            </a:r>
            <a:r>
              <a:rPr lang="fr-FR" sz="1600" dirty="0"/>
              <a:t>diplôme en informatique de l’Université de Laval, équivalent à une maîtrise, est lancé en janvier 2004 dans cinq universités d’Afrique francophone : l’Université Abomey </a:t>
            </a:r>
            <a:r>
              <a:rPr lang="fr-FR" sz="1600" dirty="0" err="1"/>
              <a:t>Calavi</a:t>
            </a:r>
            <a:r>
              <a:rPr lang="fr-FR" sz="1600" dirty="0"/>
              <a:t> au Bénin, l’Université Lumière au Burundi, l’Université de Nouakchott en Mauritanie, l’Université de Niamey au Niger, et l’Université Gaston Berger au Sénégal (Loiret, 2007, p.185). </a:t>
            </a:r>
            <a:endParaRPr lang="fr-FR" sz="1600" dirty="0" smtClean="0"/>
          </a:p>
          <a:p>
            <a:endParaRPr lang="fr-FR" sz="1600" dirty="0" smtClean="0"/>
          </a:p>
          <a:p>
            <a:r>
              <a:rPr lang="fr-FR" sz="1600" dirty="0" smtClean="0"/>
              <a:t>L’inscription était théoriquement conditionnée par l’obtention d’un baccalauréat scientifique mais dans les faits, aucun prérequis ne conditionnait le suivi de la formation informatique en 2004 et la plupart des étudiants inscrits avaient déjà accompli une formation en informatique ou travaillaient dans le domaine.  (Fournier </a:t>
            </a:r>
            <a:r>
              <a:rPr lang="fr-FR" sz="1600" dirty="0" err="1" smtClean="0"/>
              <a:t>Fall</a:t>
            </a:r>
            <a:r>
              <a:rPr lang="fr-FR" sz="1600" dirty="0" smtClean="0"/>
              <a:t>, 2006, p.118).</a:t>
            </a:r>
          </a:p>
          <a:p>
            <a:endParaRPr lang="fr-FR" sz="1600" dirty="0" smtClean="0"/>
          </a:p>
          <a:p>
            <a:r>
              <a:rPr lang="fr-FR" sz="1600" b="1" dirty="0" smtClean="0"/>
              <a:t>Sur le site de Dakar, le diplôme</a:t>
            </a:r>
            <a:r>
              <a:rPr lang="fr-FR" sz="1600" dirty="0" smtClean="0"/>
              <a:t> </a:t>
            </a:r>
            <a:r>
              <a:rPr lang="fr-FR" sz="1600" b="1" dirty="0" smtClean="0"/>
              <a:t>s’adresse </a:t>
            </a:r>
            <a:r>
              <a:rPr lang="fr-FR" sz="1600" b="1" dirty="0"/>
              <a:t>à des primo-bacheliers </a:t>
            </a:r>
            <a:r>
              <a:rPr lang="fr-FR" sz="1600" dirty="0"/>
              <a:t>(Fournier </a:t>
            </a:r>
            <a:r>
              <a:rPr lang="fr-FR" sz="1600" dirty="0" err="1"/>
              <a:t>Fall</a:t>
            </a:r>
            <a:r>
              <a:rPr lang="fr-FR" sz="1600" dirty="0"/>
              <a:t>, 2006, p.119-120). </a:t>
            </a:r>
            <a:r>
              <a:rPr lang="fr-FR" sz="1600" dirty="0" smtClean="0"/>
              <a:t>inscrits </a:t>
            </a:r>
            <a:r>
              <a:rPr lang="fr-FR" sz="1600" dirty="0"/>
              <a:t>suite à leur orientation automatique</a:t>
            </a:r>
            <a:r>
              <a:rPr lang="fr-FR" sz="1600" b="1" dirty="0"/>
              <a:t> </a:t>
            </a:r>
            <a:r>
              <a:rPr lang="fr-FR" sz="1600" dirty="0"/>
              <a:t>vers les formations de l’UVA sans recevoir d’information sur le coût ou le dispositif technologique de la formation de l’UVA (Fournier </a:t>
            </a:r>
            <a:r>
              <a:rPr lang="fr-FR" sz="1600" dirty="0" err="1"/>
              <a:t>Fall</a:t>
            </a:r>
            <a:r>
              <a:rPr lang="fr-FR" sz="1600" dirty="0"/>
              <a:t>, 2006 p.188). </a:t>
            </a:r>
            <a:endParaRPr lang="fr-FR" sz="1600" dirty="0" smtClean="0"/>
          </a:p>
          <a:p>
            <a:endParaRPr lang="fr-FR" sz="1600" dirty="0" smtClean="0"/>
          </a:p>
          <a:p>
            <a:r>
              <a:rPr lang="fr-FR" sz="1600" dirty="0" smtClean="0"/>
              <a:t>Les primo-bacheliers </a:t>
            </a:r>
            <a:r>
              <a:rPr lang="fr-FR" sz="1600" dirty="0"/>
              <a:t>se retrouvaient tous les jours de 12h30 à 19h30 sur le site de l’UVA de St-Louis pour suivre les cours et réaliser les travaux dirigés également à distance. Les étudiants suivaient donc la formation à temps plein sur 4 ans, ils avaient le même statut que les étudiants de l’université de St-Louis, recevaient de l’Etat une bourse d’étude équivalente à celle des étudiants traditionnels et logeaient sur le campus, « </a:t>
            </a:r>
            <a:r>
              <a:rPr lang="fr-FR" sz="1600" i="1" dirty="0"/>
              <a:t>Un tel cursus s’apparente dès lors plus à une formation traditionnelle assistée par ordinateur qu’à une véritable formation à distance</a:t>
            </a:r>
            <a:r>
              <a:rPr lang="fr-FR" sz="1600" dirty="0"/>
              <a:t> » (Fournier </a:t>
            </a:r>
            <a:r>
              <a:rPr lang="fr-FR" sz="1600" dirty="0" err="1"/>
              <a:t>Fall</a:t>
            </a:r>
            <a:r>
              <a:rPr lang="fr-FR" sz="1600" dirty="0"/>
              <a:t>, 2006, p.149 et p.166).</a:t>
            </a:r>
          </a:p>
          <a:p>
            <a:endParaRPr lang="fr-FR" sz="1600" dirty="0"/>
          </a:p>
          <a:p>
            <a:endParaRPr lang="fr-FR" sz="1600" dirty="0"/>
          </a:p>
        </p:txBody>
      </p:sp>
    </p:spTree>
    <p:extLst>
      <p:ext uri="{BB962C8B-B14F-4D97-AF65-F5344CB8AC3E}">
        <p14:creationId xmlns:p14="http://schemas.microsoft.com/office/powerpoint/2010/main" val="75309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008112"/>
          </a:xfrm>
        </p:spPr>
        <p:txBody>
          <a:bodyPr>
            <a:normAutofit fontScale="90000"/>
          </a:bodyPr>
          <a:lstStyle/>
          <a:p>
            <a:r>
              <a:rPr lang="fr-FR" b="1" dirty="0"/>
              <a:t>Le vécu des primo-bacheliers du site de Saint-Louis à Dakar</a:t>
            </a:r>
          </a:p>
        </p:txBody>
      </p:sp>
      <p:sp>
        <p:nvSpPr>
          <p:cNvPr id="3" name="Espace réservé du contenu 2"/>
          <p:cNvSpPr>
            <a:spLocks noGrp="1"/>
          </p:cNvSpPr>
          <p:nvPr>
            <p:ph idx="1"/>
          </p:nvPr>
        </p:nvSpPr>
        <p:spPr>
          <a:xfrm>
            <a:off x="467544" y="1340768"/>
            <a:ext cx="8229600" cy="5256584"/>
          </a:xfrm>
        </p:spPr>
        <p:txBody>
          <a:bodyPr>
            <a:normAutofit lnSpcReduction="10000"/>
          </a:bodyPr>
          <a:lstStyle/>
          <a:p>
            <a:r>
              <a:rPr lang="fr-FR" sz="1600" dirty="0" smtClean="0"/>
              <a:t>La </a:t>
            </a:r>
            <a:r>
              <a:rPr lang="fr-FR" sz="1600" dirty="0"/>
              <a:t>plupart des étudiants inscrits dans ce cursus avaient acquis un ordinateur personnel grâce au plan « un étudiant, un ordinateur » du gouvernement sénégalais qui proposait des ordinateurs à moindre coût avec des facilités de paiements échelonnés sur un an et directement prélevés sur la bourse d’étude. </a:t>
            </a:r>
            <a:endParaRPr lang="fr-FR" sz="1600" dirty="0" smtClean="0"/>
          </a:p>
          <a:p>
            <a:r>
              <a:rPr lang="fr-FR" sz="1600" dirty="0" smtClean="0"/>
              <a:t>Selon </a:t>
            </a:r>
            <a:r>
              <a:rPr lang="fr-FR" sz="1600" dirty="0"/>
              <a:t>P.J. Loiret, les étudiants du programme informatique de Laval sont issus de familles aisées (Loiret, 2007, p.200), ce qui aide à l’acquisition d’un ordinateur personnel. </a:t>
            </a:r>
            <a:endParaRPr lang="fr-FR" sz="1600" dirty="0" smtClean="0"/>
          </a:p>
          <a:p>
            <a:r>
              <a:rPr lang="fr-FR" sz="1600" dirty="0" smtClean="0"/>
              <a:t>Toutefois</a:t>
            </a:r>
            <a:r>
              <a:rPr lang="fr-FR" sz="1600" dirty="0"/>
              <a:t>, même si ces étudiants avaient l’avantage d’avoir un ordinateur personnel, la mauvaise qualité de la connexion à Internet de l’UVA, la rareté des autres connexions possibles et le caractère payant des abonnements et des cybercafés, gênent le travail des étudiants (Fournier </a:t>
            </a:r>
            <a:r>
              <a:rPr lang="fr-FR" sz="1600" dirty="0" err="1"/>
              <a:t>Fall</a:t>
            </a:r>
            <a:r>
              <a:rPr lang="fr-FR" sz="1600" dirty="0"/>
              <a:t>, 2006, p.159). </a:t>
            </a:r>
            <a:endParaRPr lang="fr-FR" sz="1600" dirty="0" smtClean="0"/>
          </a:p>
          <a:p>
            <a:r>
              <a:rPr lang="fr-FR" sz="1600" dirty="0" smtClean="0"/>
              <a:t>Selon </a:t>
            </a:r>
            <a:r>
              <a:rPr lang="fr-FR" sz="1600" dirty="0"/>
              <a:t>A. Fournier </a:t>
            </a:r>
            <a:r>
              <a:rPr lang="fr-FR" sz="1600" dirty="0" err="1"/>
              <a:t>Fall</a:t>
            </a:r>
            <a:r>
              <a:rPr lang="fr-FR" sz="1600" dirty="0"/>
              <a:t>, « </a:t>
            </a:r>
            <a:r>
              <a:rPr lang="fr-FR" sz="1600" i="1" dirty="0"/>
              <a:t>Il arrive fréquemment que les étudiants se rendent sur leur lieu de formation, mais ne disposent d’aucun accès au Web durant plusieurs heures. Cette entrave est encore plus contraignante au niveau de l’UVA où les cours sont dispensés en direct</a:t>
            </a:r>
            <a:r>
              <a:rPr lang="fr-FR" sz="1600" dirty="0"/>
              <a:t> »  et où plusieurs  pays sont connectés en même temps sur la même plate-forme. </a:t>
            </a:r>
          </a:p>
          <a:p>
            <a:r>
              <a:rPr lang="fr-FR" sz="1600" dirty="0" smtClean="0"/>
              <a:t>Selon </a:t>
            </a:r>
            <a:r>
              <a:rPr lang="fr-FR" sz="1600" dirty="0"/>
              <a:t>les directives de l’UVA, les étudiants devaient également réaliser des travaux dirigés sous la direction d’un tuteur présent sur place. Cependant, le recrutement d’un tuteur n’a pas eu lieu sur le site de Dakar qui ne disposait d’aucun coordinateur chargé des travaux pratiques, « </a:t>
            </a:r>
            <a:r>
              <a:rPr lang="fr-FR" sz="1600" i="1" dirty="0"/>
              <a:t>Il s’agissait là d’une importante difficulté pour les étudiants qui n’ont bénéficié que de cours théoriques et d’aucune application pratique</a:t>
            </a:r>
            <a:r>
              <a:rPr lang="fr-FR" sz="1600" dirty="0"/>
              <a:t> » (A. Fournier </a:t>
            </a:r>
            <a:r>
              <a:rPr lang="fr-FR" sz="1600" dirty="0" err="1"/>
              <a:t>Fall</a:t>
            </a:r>
            <a:r>
              <a:rPr lang="fr-FR" sz="1600" dirty="0"/>
              <a:t>, 2006, p.116) et qui ont compensé cette absence par des réunions entre eux, et sur leur propre initiative, pour réaliser des exercices en commun.</a:t>
            </a:r>
          </a:p>
          <a:p>
            <a:endParaRPr lang="fr-FR" sz="1600" dirty="0"/>
          </a:p>
          <a:p>
            <a:endParaRPr lang="fr-FR" sz="1600" dirty="0"/>
          </a:p>
        </p:txBody>
      </p:sp>
    </p:spTree>
    <p:extLst>
      <p:ext uri="{BB962C8B-B14F-4D97-AF65-F5344CB8AC3E}">
        <p14:creationId xmlns:p14="http://schemas.microsoft.com/office/powerpoint/2010/main" val="426123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145016" cy="1008112"/>
          </a:xfrm>
        </p:spPr>
        <p:txBody>
          <a:bodyPr>
            <a:normAutofit fontScale="90000"/>
          </a:bodyPr>
          <a:lstStyle/>
          <a:p>
            <a:r>
              <a:rPr lang="fr-FR" b="1" dirty="0" smtClean="0"/>
              <a:t>Le vécu estudiantin sur les 5 sites concernés par le diplôme en Informatique</a:t>
            </a:r>
            <a:endParaRPr lang="fr-FR" b="1" dirty="0"/>
          </a:p>
        </p:txBody>
      </p:sp>
      <p:sp>
        <p:nvSpPr>
          <p:cNvPr id="3" name="Espace réservé du contenu 2"/>
          <p:cNvSpPr>
            <a:spLocks noGrp="1"/>
          </p:cNvSpPr>
          <p:nvPr>
            <p:ph idx="1"/>
          </p:nvPr>
        </p:nvSpPr>
        <p:spPr>
          <a:xfrm>
            <a:off x="467544" y="1340768"/>
            <a:ext cx="8229600" cy="5256584"/>
          </a:xfrm>
        </p:spPr>
        <p:txBody>
          <a:bodyPr>
            <a:normAutofit/>
          </a:bodyPr>
          <a:lstStyle/>
          <a:p>
            <a:r>
              <a:rPr lang="fr-FR" sz="1600" dirty="0" smtClean="0"/>
              <a:t>Les étudiants sont </a:t>
            </a:r>
            <a:r>
              <a:rPr lang="fr-FR" sz="1600" dirty="0"/>
              <a:t>très intéressés par le fait d’acquérir un diplôme d’une université du nord, notamment dans des disciplines qui ne sont pas proposées par les universités sénégalaises (Fournier </a:t>
            </a:r>
            <a:r>
              <a:rPr lang="fr-FR" sz="1600" dirty="0" err="1"/>
              <a:t>Fall</a:t>
            </a:r>
            <a:r>
              <a:rPr lang="fr-FR" sz="1600" dirty="0"/>
              <a:t>, 2006 p.182 et 184</a:t>
            </a:r>
            <a:r>
              <a:rPr lang="fr-FR" sz="1600" dirty="0" smtClean="0"/>
              <a:t>),</a:t>
            </a:r>
          </a:p>
          <a:p>
            <a:r>
              <a:rPr lang="fr-FR" sz="1600" dirty="0" smtClean="0"/>
              <a:t>Mais </a:t>
            </a:r>
            <a:r>
              <a:rPr lang="fr-FR" sz="1600" b="1" dirty="0" smtClean="0"/>
              <a:t>bien que </a:t>
            </a:r>
            <a:r>
              <a:rPr lang="fr-FR" sz="1600" b="1" dirty="0"/>
              <a:t>les cours proposés par </a:t>
            </a:r>
            <a:r>
              <a:rPr lang="fr-FR" sz="1600" b="1" dirty="0" smtClean="0"/>
              <a:t>l’UVA soient de </a:t>
            </a:r>
            <a:r>
              <a:rPr lang="fr-FR" sz="1600" b="1" dirty="0"/>
              <a:t>bonne qualité</a:t>
            </a:r>
            <a:r>
              <a:rPr lang="fr-FR" sz="1600" b="1" dirty="0" smtClean="0"/>
              <a:t>, ils </a:t>
            </a:r>
            <a:r>
              <a:rPr lang="fr-FR" sz="1600" b="1" dirty="0"/>
              <a:t>ne sont pas adaptés au contexte africain, </a:t>
            </a:r>
            <a:r>
              <a:rPr lang="fr-FR" sz="1600" b="1" dirty="0" smtClean="0"/>
              <a:t>et ne </a:t>
            </a:r>
            <a:r>
              <a:rPr lang="fr-FR" sz="1600" b="1" dirty="0"/>
              <a:t>sont accompagnés que d’un très faible soutien aux étudiants </a:t>
            </a:r>
            <a:r>
              <a:rPr lang="fr-FR" sz="1600" dirty="0"/>
              <a:t>parfois même inexistant, et« </a:t>
            </a:r>
            <a:r>
              <a:rPr lang="fr-FR" sz="1600" i="1" dirty="0"/>
              <a:t>à trois exceptions près, les étudiants rencontrés mentionnent tous que s’ils avaient pu choisir entre des formations présentielle et virtuelle répondant aux mêmes conditions et dans des domaines identiques, ils auraient opté pour un enseignement en face-à-face </a:t>
            </a:r>
            <a:r>
              <a:rPr lang="fr-FR" sz="1600" dirty="0"/>
              <a:t>» (Fournier </a:t>
            </a:r>
            <a:r>
              <a:rPr lang="fr-FR" sz="1600" dirty="0" err="1"/>
              <a:t>Fall</a:t>
            </a:r>
            <a:r>
              <a:rPr lang="fr-FR" sz="1600" dirty="0"/>
              <a:t>, 2006, p.211).</a:t>
            </a:r>
          </a:p>
          <a:p>
            <a:r>
              <a:rPr lang="fr-FR" sz="1600" dirty="0" smtClean="0"/>
              <a:t>La </a:t>
            </a:r>
            <a:r>
              <a:rPr lang="fr-FR" sz="1600" dirty="0"/>
              <a:t>bourse d’étude octroyée par l’Etat étant la même que pour les étudiants en formation dans une université publique dont les frais d’inscription s’élèvent à environ 8 dollars par an, la différence de prix à assumer par l’étudiant est conséquente et « </a:t>
            </a:r>
            <a:r>
              <a:rPr lang="fr-FR" sz="1600" i="1" dirty="0"/>
              <a:t>l’UVA ne propose aucun système de bourse ou d’allocation comme c’est le cas pour les autres formations virtuelles</a:t>
            </a:r>
            <a:r>
              <a:rPr lang="fr-FR" sz="1600" dirty="0"/>
              <a:t> » (Fournier </a:t>
            </a:r>
            <a:r>
              <a:rPr lang="fr-FR" sz="1600" dirty="0" err="1"/>
              <a:t>Fall</a:t>
            </a:r>
            <a:r>
              <a:rPr lang="fr-FR" sz="1600" dirty="0"/>
              <a:t>, 2006, p.157). Ainsi, </a:t>
            </a:r>
            <a:r>
              <a:rPr lang="fr-FR" sz="1600" b="1" dirty="0"/>
              <a:t>la formation étant financée principalement par les étudiants eux-mêmes (plus de 580 dollars par an sur 4 ans)</a:t>
            </a:r>
            <a:r>
              <a:rPr lang="fr-FR" sz="1600" dirty="0"/>
              <a:t>, certains d’entre eux, faute de ressources financières, ne suivent que certains modules parmi l’ensemble proposé (Fournier </a:t>
            </a:r>
            <a:r>
              <a:rPr lang="fr-FR" sz="1600" dirty="0" err="1"/>
              <a:t>Fall</a:t>
            </a:r>
            <a:r>
              <a:rPr lang="fr-FR" sz="1600" dirty="0"/>
              <a:t>, 2006, p.156). </a:t>
            </a:r>
            <a:endParaRPr lang="fr-FR" sz="1600" dirty="0" smtClean="0"/>
          </a:p>
          <a:p>
            <a:r>
              <a:rPr lang="fr-FR" sz="1600" dirty="0" smtClean="0"/>
              <a:t>De </a:t>
            </a:r>
            <a:r>
              <a:rPr lang="fr-FR" sz="1600" dirty="0"/>
              <a:t>plus, alors que la formation a coûté plus de 500 dollars à chaque étudiant, </a:t>
            </a:r>
            <a:r>
              <a:rPr lang="fr-FR" sz="1600" b="1" dirty="0"/>
              <a:t>se posent des questions concernant la suite pédagogique à donner non seulement à ceux qui n’ont pas validé le premier semestre mais aussi quant à ceux qui l’ont validé </a:t>
            </a:r>
            <a:r>
              <a:rPr lang="fr-FR" sz="1600" dirty="0"/>
              <a:t>(Loiret, 2007, p.192).  </a:t>
            </a:r>
          </a:p>
          <a:p>
            <a:endParaRPr lang="fr-FR" sz="1600" dirty="0"/>
          </a:p>
          <a:p>
            <a:endParaRPr lang="fr-FR" sz="1600" dirty="0"/>
          </a:p>
        </p:txBody>
      </p:sp>
    </p:spTree>
    <p:extLst>
      <p:ext uri="{BB962C8B-B14F-4D97-AF65-F5344CB8AC3E}">
        <p14:creationId xmlns:p14="http://schemas.microsoft.com/office/powerpoint/2010/main" val="2974419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1008112"/>
          </a:xfrm>
        </p:spPr>
        <p:txBody>
          <a:bodyPr>
            <a:normAutofit fontScale="90000"/>
          </a:bodyPr>
          <a:lstStyle/>
          <a:p>
            <a:r>
              <a:rPr lang="fr-FR" b="1" dirty="0" smtClean="0"/>
              <a:t>Résultats au diplôme en Informatique et réorientation stratégique de l’UVA</a:t>
            </a:r>
            <a:endParaRPr lang="fr-FR" b="1" dirty="0"/>
          </a:p>
        </p:txBody>
      </p:sp>
      <p:sp>
        <p:nvSpPr>
          <p:cNvPr id="3" name="Espace réservé du contenu 2"/>
          <p:cNvSpPr>
            <a:spLocks noGrp="1"/>
          </p:cNvSpPr>
          <p:nvPr>
            <p:ph idx="1"/>
          </p:nvPr>
        </p:nvSpPr>
        <p:spPr>
          <a:xfrm>
            <a:off x="467544" y="1988840"/>
            <a:ext cx="8229600" cy="3888432"/>
          </a:xfrm>
        </p:spPr>
        <p:txBody>
          <a:bodyPr>
            <a:normAutofit/>
          </a:bodyPr>
          <a:lstStyle/>
          <a:p>
            <a:r>
              <a:rPr lang="fr-FR" sz="1600" dirty="0" smtClean="0"/>
              <a:t>Sur </a:t>
            </a:r>
            <a:r>
              <a:rPr lang="fr-FR" sz="1600" dirty="0"/>
              <a:t>les 120 étudiants inscrits au départ de la formation en 2004 dans les 5 pays concernés, un peu plus d’un tiers abandonne rapidement et pour les autres, « après enquête sur les terrains concernés, les résultats du premier semestre de la première « cohorte » sont très mauvais : moins d’une quinzaine de reçus entre le Bénin, la Mauritanie et le Niger ; neuf sur quarante-quatre, soit à peine 20% à l’Université Gaston Berger de Saint-Louis » (Loiret, 2007, p.192). </a:t>
            </a:r>
            <a:endParaRPr lang="fr-FR" sz="1600" dirty="0" smtClean="0"/>
          </a:p>
          <a:p>
            <a:endParaRPr lang="fr-FR" sz="1600" dirty="0" smtClean="0"/>
          </a:p>
          <a:p>
            <a:r>
              <a:rPr lang="fr-FR" sz="1600" dirty="0"/>
              <a:t>Face à ce premier semestre catastrophique, la coopération canadienne (ACDI), qui subventionne l’opération des centres UVA, lance une évaluation qui ne se révèle pas favorable, et menace de ne pas poursuivre son appui financier si les conditions ne changent pas. L’UVA prend alors « un </a:t>
            </a:r>
            <a:r>
              <a:rPr lang="fr-FR" sz="1600" b="1" dirty="0"/>
              <a:t>nouveau virage stratégique vers la formation des enseignants et non plus la diplomation d’étudiants </a:t>
            </a:r>
            <a:r>
              <a:rPr lang="fr-FR" sz="1600" dirty="0"/>
              <a:t>» (Loiret, 2007, p.194</a:t>
            </a:r>
            <a:r>
              <a:rPr lang="fr-FR" sz="1600" dirty="0" smtClean="0"/>
              <a:t>).</a:t>
            </a:r>
          </a:p>
          <a:p>
            <a:endParaRPr lang="fr-FR" sz="1600" dirty="0" smtClean="0"/>
          </a:p>
          <a:p>
            <a:r>
              <a:rPr lang="fr-FR" sz="1600" dirty="0"/>
              <a:t>Toutefois, les diplômes internationaux  ne prendront fin qu’avec la sortie des deux cohortes (2004-2008 et 2005-2009) engagées dans ces cursus.</a:t>
            </a:r>
          </a:p>
          <a:p>
            <a:endParaRPr lang="fr-FR" sz="1600" dirty="0"/>
          </a:p>
          <a:p>
            <a:endParaRPr lang="fr-FR" sz="1600" dirty="0"/>
          </a:p>
        </p:txBody>
      </p:sp>
    </p:spTree>
    <p:extLst>
      <p:ext uri="{BB962C8B-B14F-4D97-AF65-F5344CB8AC3E}">
        <p14:creationId xmlns:p14="http://schemas.microsoft.com/office/powerpoint/2010/main" val="4137824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1008112"/>
          </a:xfrm>
        </p:spPr>
        <p:txBody>
          <a:bodyPr>
            <a:normAutofit fontScale="90000"/>
          </a:bodyPr>
          <a:lstStyle/>
          <a:p>
            <a:r>
              <a:rPr lang="fr-FR" b="1" dirty="0" smtClean="0"/>
              <a:t>Réorientations stratégiques de l’UVA</a:t>
            </a:r>
            <a:endParaRPr lang="fr-FR" b="1" dirty="0"/>
          </a:p>
        </p:txBody>
      </p:sp>
      <p:sp>
        <p:nvSpPr>
          <p:cNvPr id="3" name="Espace réservé du contenu 2"/>
          <p:cNvSpPr>
            <a:spLocks noGrp="1"/>
          </p:cNvSpPr>
          <p:nvPr>
            <p:ph idx="1"/>
          </p:nvPr>
        </p:nvSpPr>
        <p:spPr>
          <a:xfrm>
            <a:off x="467544" y="1196752"/>
            <a:ext cx="8229600" cy="5328592"/>
          </a:xfrm>
        </p:spPr>
        <p:txBody>
          <a:bodyPr>
            <a:normAutofit/>
          </a:bodyPr>
          <a:lstStyle/>
          <a:p>
            <a:r>
              <a:rPr lang="fr-FR" sz="1600" dirty="0" smtClean="0"/>
              <a:t>A </a:t>
            </a:r>
            <a:r>
              <a:rPr lang="fr-FR" sz="1600" dirty="0"/>
              <a:t>cette époque, l’UVA affirme avoir formé plus de 40 000 étudiants depuis sa création en 1997 et contribuer de manière significative à l</a:t>
            </a:r>
            <a:r>
              <a:rPr lang="fr-FR" sz="1600" b="1" dirty="0"/>
              <a:t>'introduction des TIC en Afrique</a:t>
            </a:r>
            <a:r>
              <a:rPr lang="fr-FR" sz="1600" dirty="0"/>
              <a:t>. Toutefois, en raison de la mauvaise infrastructure et de l'accès limité aux ordinateurs en Afrique, </a:t>
            </a:r>
            <a:r>
              <a:rPr lang="fr-FR" sz="1600" b="1" dirty="0"/>
              <a:t>les cours de courte durée et les programmes de diplômes se révèlent coûteux, dépendants des subventions des organisations internationales, et ne peuvent être livrés à l'échelle requise pour faire une différence significative, ils   sont donc progressivement éliminés et remplacés par des programmes développés localement</a:t>
            </a:r>
            <a:r>
              <a:rPr lang="fr-FR" sz="1600" dirty="0"/>
              <a:t>.  </a:t>
            </a:r>
          </a:p>
          <a:p>
            <a:r>
              <a:rPr lang="fr-FR" sz="1600" dirty="0"/>
              <a:t>Ainsi, entre juillet 2006 et 2008, l’UVA connait une </a:t>
            </a:r>
            <a:r>
              <a:rPr lang="fr-FR" sz="1600" b="1" dirty="0"/>
              <a:t>crise financière </a:t>
            </a:r>
            <a:r>
              <a:rPr lang="fr-FR" sz="1600" dirty="0"/>
              <a:t>majeure amenant le conseil d'administration de l'UVA à adopter, en </a:t>
            </a:r>
            <a:r>
              <a:rPr lang="fr-FR" sz="1600" b="1" dirty="0"/>
              <a:t>août 2007</a:t>
            </a:r>
            <a:r>
              <a:rPr lang="fr-FR" sz="1600" dirty="0"/>
              <a:t>,  un plan de développement durable visant à résoudre le problème persistant du manque de fonds propres, impliquant la </a:t>
            </a:r>
            <a:r>
              <a:rPr lang="fr-FR" sz="1600" b="1" dirty="0"/>
              <a:t>restructuration de l’UVA</a:t>
            </a:r>
            <a:r>
              <a:rPr lang="fr-FR" sz="1600" dirty="0"/>
              <a:t> et le « </a:t>
            </a:r>
            <a:r>
              <a:rPr lang="fr-FR" sz="1600" b="1" dirty="0"/>
              <a:t>Développement de nouvelles activités génératrices de revenus telles que des cours de courte durée, des ateliers et des services de conseil</a:t>
            </a:r>
            <a:r>
              <a:rPr lang="fr-FR" sz="1600" dirty="0"/>
              <a:t> » (UVA, Business Plan 2014-2019, p.7).</a:t>
            </a:r>
          </a:p>
          <a:p>
            <a:r>
              <a:rPr lang="fr-FR" sz="1600" b="1" dirty="0"/>
              <a:t>L'objectif à long terme est de rendre l’UVA financièrement autonome </a:t>
            </a:r>
            <a:r>
              <a:rPr lang="fr-FR" sz="1600" dirty="0"/>
              <a:t>en développant une offre de services payants destinés à couvrir l'ensemble des frais généraux, de sorte que les services à but non lucratif ne nécessitent un financement que pour leur cœur d’activité. </a:t>
            </a:r>
          </a:p>
          <a:p>
            <a:r>
              <a:rPr lang="fr-FR" sz="1600" dirty="0"/>
              <a:t>Cependant, le rapport annuel 2007-2009 de l’UVA indique que </a:t>
            </a:r>
            <a:r>
              <a:rPr lang="fr-FR" sz="1600" b="1" dirty="0"/>
              <a:t>mise à part la conception désormais locale des contenus, les activités d’enseignement font partie des services payants</a:t>
            </a:r>
            <a:r>
              <a:rPr lang="fr-FR" sz="1600" dirty="0"/>
              <a:t> tandis que les services à but non lucratifs correspondent aux aspects de développement de l’UVA (UVA, Rapport annuel 2007-2009, p.12).</a:t>
            </a:r>
          </a:p>
          <a:p>
            <a:endParaRPr lang="fr-FR" sz="1600" dirty="0"/>
          </a:p>
          <a:p>
            <a:endParaRPr lang="fr-FR" sz="1600" dirty="0"/>
          </a:p>
        </p:txBody>
      </p:sp>
    </p:spTree>
    <p:extLst>
      <p:ext uri="{BB962C8B-B14F-4D97-AF65-F5344CB8AC3E}">
        <p14:creationId xmlns:p14="http://schemas.microsoft.com/office/powerpoint/2010/main" val="4183431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568952" cy="864096"/>
          </a:xfrm>
        </p:spPr>
        <p:txBody>
          <a:bodyPr>
            <a:normAutofit/>
          </a:bodyPr>
          <a:lstStyle/>
          <a:p>
            <a:r>
              <a:rPr lang="fr-FR" b="1" dirty="0" smtClean="0"/>
              <a:t>La formation des enseignants</a:t>
            </a:r>
            <a:endParaRPr lang="fr-FR" b="1" dirty="0"/>
          </a:p>
        </p:txBody>
      </p:sp>
      <p:sp>
        <p:nvSpPr>
          <p:cNvPr id="3" name="Espace réservé du contenu 2"/>
          <p:cNvSpPr>
            <a:spLocks noGrp="1"/>
          </p:cNvSpPr>
          <p:nvPr>
            <p:ph idx="1"/>
          </p:nvPr>
        </p:nvSpPr>
        <p:spPr>
          <a:xfrm>
            <a:off x="467544" y="1124744"/>
            <a:ext cx="8229600" cy="5472608"/>
          </a:xfrm>
        </p:spPr>
        <p:txBody>
          <a:bodyPr>
            <a:normAutofit/>
          </a:bodyPr>
          <a:lstStyle/>
          <a:p>
            <a:r>
              <a:rPr lang="fr-FR" sz="1600" dirty="0"/>
              <a:t>En novembre 2004, </a:t>
            </a:r>
            <a:r>
              <a:rPr lang="fr-FR" sz="1600" dirty="0" smtClean="0"/>
              <a:t>la </a:t>
            </a:r>
            <a:r>
              <a:rPr lang="fr-FR" sz="1600" dirty="0"/>
              <a:t>Banque Africaine de Développement (BAD), estimant que les systèmes traditionnels d’enseignement ne sont pas à la hauteur de la mise à la portée de l’éducation pour tous (Education Pour Tous, EPT), accorde à l’UVA un don de 7.66 millions de dollars pour revoir, modifier et intégrer </a:t>
            </a:r>
            <a:r>
              <a:rPr lang="fr-FR" sz="1600" dirty="0" smtClean="0"/>
              <a:t>l’utilisation </a:t>
            </a:r>
            <a:r>
              <a:rPr lang="fr-FR" sz="1600" dirty="0"/>
              <a:t>des TIC dans la formation des enseignants (Loiret, 2007, p.205-207</a:t>
            </a:r>
            <a:r>
              <a:rPr lang="fr-FR" sz="1600" dirty="0" smtClean="0"/>
              <a:t>).</a:t>
            </a:r>
          </a:p>
          <a:p>
            <a:r>
              <a:rPr lang="fr-FR" sz="1600" dirty="0" smtClean="0"/>
              <a:t>Pourtant </a:t>
            </a:r>
            <a:r>
              <a:rPr lang="fr-FR" sz="1600" dirty="0"/>
              <a:t>l’intégration des TIC dans les processus d’apprentissage, constitue déjà l’une des thématiques les plus alimentées de l’offre d’enseignement à distance en Afrique.</a:t>
            </a:r>
          </a:p>
          <a:p>
            <a:r>
              <a:rPr lang="fr-FR" sz="1600" dirty="0" smtClean="0"/>
              <a:t>Mais </a:t>
            </a:r>
            <a:r>
              <a:rPr lang="fr-FR" sz="1600" dirty="0"/>
              <a:t>la formation des enseignants proposée par l’UVA présente un </a:t>
            </a:r>
            <a:r>
              <a:rPr lang="fr-FR" sz="1600" b="1" dirty="0"/>
              <a:t>caractère très appliqué susceptible de participer à la création du besoin en matière de TIC</a:t>
            </a:r>
            <a:r>
              <a:rPr lang="fr-FR" sz="1600" dirty="0"/>
              <a:t> et donc au public potentiel d’un enseignement à </a:t>
            </a:r>
            <a:r>
              <a:rPr lang="fr-FR" sz="1600" dirty="0" smtClean="0"/>
              <a:t>distance.</a:t>
            </a:r>
          </a:p>
          <a:p>
            <a:r>
              <a:rPr lang="fr-FR" sz="1600" dirty="0" smtClean="0"/>
              <a:t>les </a:t>
            </a:r>
            <a:r>
              <a:rPr lang="fr-FR" sz="1600" b="1" dirty="0"/>
              <a:t>programmes d’utilisation des TIC qui s’adressent aux enseignants </a:t>
            </a:r>
            <a:r>
              <a:rPr lang="fr-FR" sz="1600" dirty="0"/>
              <a:t>en poste ou en cours de formation dans les écoles normales, ainsi qu’aux enseignants des écoles normales, seront </a:t>
            </a:r>
            <a:r>
              <a:rPr lang="fr-FR" sz="1600" b="1" dirty="0"/>
              <a:t>directement appliqués dans leurs activités d’enseignement</a:t>
            </a:r>
            <a:r>
              <a:rPr lang="fr-FR" sz="1600" dirty="0"/>
              <a:t> : «</a:t>
            </a:r>
            <a:r>
              <a:rPr lang="fr-FR" sz="1600" b="1" i="1" dirty="0"/>
              <a:t> </a:t>
            </a:r>
            <a:r>
              <a:rPr lang="fr-FR" sz="1600" i="1" dirty="0"/>
              <a:t>le reformatage [des programmes de formation en mathématiques et en sciences] doit être effectué par les participants aux divers ateliers d’élaboration de programmes de formation qui mettront en pratique des aptitudes acquises au cours des ateliers.</a:t>
            </a:r>
            <a:r>
              <a:rPr lang="fr-FR" sz="1600" dirty="0"/>
              <a:t> » (BAD, 2004, p.48 du pdf). </a:t>
            </a:r>
            <a:endParaRPr lang="fr-FR" sz="1600" dirty="0" smtClean="0"/>
          </a:p>
          <a:p>
            <a:r>
              <a:rPr lang="fr-FR" sz="1600" dirty="0" smtClean="0"/>
              <a:t>De </a:t>
            </a:r>
            <a:r>
              <a:rPr lang="fr-FR" sz="1600" dirty="0"/>
              <a:t>plus, « </a:t>
            </a:r>
            <a:r>
              <a:rPr lang="fr-FR" sz="1600" i="1" dirty="0"/>
              <a:t>l’UVA, en collaboration avec les universités, formuleront des politiques et des procédures qui régiront l’exécution du programme dans les écoles normales </a:t>
            </a:r>
            <a:r>
              <a:rPr lang="fr-FR" sz="1600" dirty="0"/>
              <a:t>» (BAD, 2004, p.34 du pdf).</a:t>
            </a:r>
          </a:p>
          <a:p>
            <a:r>
              <a:rPr lang="fr-FR" sz="1600" dirty="0"/>
              <a:t>Ainsi</a:t>
            </a:r>
            <a:r>
              <a:rPr lang="fr-FR" sz="1600" b="1" dirty="0"/>
              <a:t>, la transformation du rapport aux apprentissages est  véhiculée par l'UVA en dehors du domaine de l'enseignement supérieur au sens strict</a:t>
            </a:r>
            <a:r>
              <a:rPr lang="fr-FR" sz="1600" dirty="0" smtClean="0"/>
              <a:t>.</a:t>
            </a:r>
            <a:endParaRPr lang="fr-FR" sz="1600" dirty="0"/>
          </a:p>
          <a:p>
            <a:endParaRPr lang="fr-FR" sz="1600" dirty="0"/>
          </a:p>
        </p:txBody>
      </p:sp>
    </p:spTree>
    <p:extLst>
      <p:ext uri="{BB962C8B-B14F-4D97-AF65-F5344CB8AC3E}">
        <p14:creationId xmlns:p14="http://schemas.microsoft.com/office/powerpoint/2010/main" val="1985806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568952" cy="1368152"/>
          </a:xfrm>
        </p:spPr>
        <p:txBody>
          <a:bodyPr>
            <a:noAutofit/>
          </a:bodyPr>
          <a:lstStyle/>
          <a:p>
            <a:r>
              <a:rPr lang="fr-FR" b="1" dirty="0" smtClean="0"/>
              <a:t>Les transformations du métier d’enseignant-chercheur</a:t>
            </a:r>
            <a:endParaRPr lang="fr-FR" b="1" dirty="0"/>
          </a:p>
        </p:txBody>
      </p:sp>
      <p:sp>
        <p:nvSpPr>
          <p:cNvPr id="3" name="Espace réservé du contenu 2"/>
          <p:cNvSpPr>
            <a:spLocks noGrp="1"/>
          </p:cNvSpPr>
          <p:nvPr>
            <p:ph idx="1"/>
          </p:nvPr>
        </p:nvSpPr>
        <p:spPr>
          <a:xfrm>
            <a:off x="467544" y="1772816"/>
            <a:ext cx="8229600" cy="4392488"/>
          </a:xfrm>
        </p:spPr>
        <p:txBody>
          <a:bodyPr>
            <a:normAutofit lnSpcReduction="10000"/>
          </a:bodyPr>
          <a:lstStyle/>
          <a:p>
            <a:r>
              <a:rPr lang="fr-FR" sz="1600" dirty="0" smtClean="0"/>
              <a:t>Le débat des années 2000 concernant les Universités virtuelles et le fractionnement </a:t>
            </a:r>
            <a:r>
              <a:rPr lang="fr-FR" sz="1600" dirty="0"/>
              <a:t>du rôle de l’enseignant entre celui qui produit les contenus et celui qui les délivre (le tuteur</a:t>
            </a:r>
            <a:r>
              <a:rPr lang="fr-FR" sz="1600" dirty="0" smtClean="0"/>
              <a:t>) ; </a:t>
            </a:r>
          </a:p>
          <a:p>
            <a:r>
              <a:rPr lang="fr-FR" sz="1600" dirty="0"/>
              <a:t>Evolution du rôle traditionnel de vecteur principal de la transmission de connaissance vers un rôle d’animateur et de médiateur entre les bases de connaissance et les étudiants.</a:t>
            </a:r>
          </a:p>
          <a:p>
            <a:pPr marL="0" indent="0">
              <a:buNone/>
            </a:pPr>
            <a:endParaRPr lang="fr-FR" sz="1600" dirty="0" smtClean="0"/>
          </a:p>
          <a:p>
            <a:r>
              <a:rPr lang="fr-FR" sz="1600" dirty="0" smtClean="0"/>
              <a:t>Le rôle de « modérateur » assigné aux enseignants-chercheurs africains des universités traditionnelles partenaires de l’UVA entre 1997 et 1999</a:t>
            </a:r>
          </a:p>
          <a:p>
            <a:r>
              <a:rPr lang="fr-FR" sz="1600" dirty="0" smtClean="0"/>
              <a:t>Le développement local et collaboratif des contenus pédagogiques par les </a:t>
            </a:r>
            <a:r>
              <a:rPr lang="fr-FR" sz="1600" dirty="0"/>
              <a:t>enseignants-chercheurs africains des universités traditionnelles partenaires de </a:t>
            </a:r>
            <a:r>
              <a:rPr lang="fr-FR" sz="1600" dirty="0" smtClean="0"/>
              <a:t>l’UVA depuis 2007</a:t>
            </a:r>
          </a:p>
          <a:p>
            <a:endParaRPr lang="fr-FR" sz="1600" dirty="0" smtClean="0"/>
          </a:p>
          <a:p>
            <a:r>
              <a:rPr lang="fr-FR" sz="1600" dirty="0" smtClean="0"/>
              <a:t>Production de Ressources Educatives Libres (REL) et libre accès aux contenus</a:t>
            </a:r>
          </a:p>
          <a:p>
            <a:r>
              <a:rPr lang="fr-FR" sz="1600" dirty="0"/>
              <a:t>Production de Ressources Educatives Libres (REL</a:t>
            </a:r>
            <a:r>
              <a:rPr lang="fr-FR" sz="1600" dirty="0" smtClean="0"/>
              <a:t>) et Cadre d’Assurance Qualité transférable aux universités traditionnelles</a:t>
            </a:r>
          </a:p>
          <a:p>
            <a:endParaRPr lang="fr-FR" sz="1600" dirty="0" smtClean="0"/>
          </a:p>
          <a:p>
            <a:r>
              <a:rPr lang="fr-FR" sz="1600" dirty="0" smtClean="0"/>
              <a:t>Les définitions normatives de l’enseignant et de l’apprenant par l’Université Virtuelle Africaine (UVA)  et l’Université virtuelle PanAfricaine (UPA)</a:t>
            </a:r>
          </a:p>
          <a:p>
            <a:endParaRPr lang="fr-FR" sz="1600" dirty="0" smtClean="0"/>
          </a:p>
          <a:p>
            <a:endParaRPr lang="fr-FR" sz="1600" dirty="0"/>
          </a:p>
        </p:txBody>
      </p:sp>
    </p:spTree>
    <p:extLst>
      <p:ext uri="{BB962C8B-B14F-4D97-AF65-F5344CB8AC3E}">
        <p14:creationId xmlns:p14="http://schemas.microsoft.com/office/powerpoint/2010/main" val="251864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864096"/>
          </a:xfrm>
        </p:spPr>
        <p:txBody>
          <a:bodyPr>
            <a:normAutofit/>
          </a:bodyPr>
          <a:lstStyle/>
          <a:p>
            <a:r>
              <a:rPr lang="fr-FR" b="1" dirty="0"/>
              <a:t>Le sens de la démarche </a:t>
            </a:r>
          </a:p>
        </p:txBody>
      </p:sp>
      <p:sp>
        <p:nvSpPr>
          <p:cNvPr id="3" name="Espace réservé du contenu 2"/>
          <p:cNvSpPr>
            <a:spLocks noGrp="1"/>
          </p:cNvSpPr>
          <p:nvPr>
            <p:ph idx="1"/>
          </p:nvPr>
        </p:nvSpPr>
        <p:spPr>
          <a:xfrm>
            <a:off x="467544" y="980728"/>
            <a:ext cx="8229600" cy="5616624"/>
          </a:xfrm>
        </p:spPr>
        <p:txBody>
          <a:bodyPr>
            <a:normAutofit lnSpcReduction="10000"/>
          </a:bodyPr>
          <a:lstStyle/>
          <a:p>
            <a:r>
              <a:rPr lang="fr-FR" sz="1600" dirty="0"/>
              <a:t>A l’issue de cette période de réorientations stratégiques, d’une start-up privée censée accroitre l’accès à l’enseignement supérieur en améliorant sa qualité grâce à l’usage des TIC et d’Internet, </a:t>
            </a:r>
            <a:r>
              <a:rPr lang="fr-FR" sz="1600" b="1" dirty="0"/>
              <a:t>l’UVA est devenue une organisation intergouvernementale panafricaine qui fonctionne comme une ONG et qui propose principalement de la formation à distance aux enseignants et futurs enseignants</a:t>
            </a:r>
            <a:r>
              <a:rPr lang="fr-FR" sz="1600" dirty="0" smtClean="0"/>
              <a:t>.</a:t>
            </a:r>
          </a:p>
          <a:p>
            <a:endParaRPr lang="fr-FR" sz="1600" dirty="0"/>
          </a:p>
          <a:p>
            <a:r>
              <a:rPr lang="fr-FR" sz="1600" dirty="0" smtClean="0"/>
              <a:t>Selon la Banque Africaine de Développement (BAD), </a:t>
            </a:r>
            <a:r>
              <a:rPr lang="fr-FR" sz="1600" dirty="0"/>
              <a:t>« </a:t>
            </a:r>
            <a:r>
              <a:rPr lang="fr-FR" sz="1600" b="1" dirty="0"/>
              <a:t> </a:t>
            </a:r>
            <a:r>
              <a:rPr lang="fr-FR" sz="1600" b="1" i="1" dirty="0"/>
              <a:t>l’UVA continuera de renforcer son action en mettant un accent particulier sur la formation initiale et sur le tas des enseignants du secondaire</a:t>
            </a:r>
            <a:r>
              <a:rPr lang="fr-FR" sz="1600" dirty="0"/>
              <a:t> » par le développement de programmes panafricains et jouera un « </a:t>
            </a:r>
            <a:r>
              <a:rPr lang="fr-FR" sz="1600" b="1" i="1" dirty="0"/>
              <a:t>rôle de ressource et de catalyseur techniques en matière d’investissement dans le domaine des TIC au niveau de l’enseignement supérieur en Afrique</a:t>
            </a:r>
            <a:r>
              <a:rPr lang="fr-FR" sz="1600" dirty="0"/>
              <a:t> » qu’elle aidera à se moderniser (BAD, 2004, p.23 du pdf). </a:t>
            </a:r>
            <a:endParaRPr lang="fr-FR" sz="1600" dirty="0" smtClean="0"/>
          </a:p>
          <a:p>
            <a:endParaRPr lang="fr-FR" sz="1600" dirty="0" smtClean="0"/>
          </a:p>
          <a:p>
            <a:r>
              <a:rPr lang="fr-FR" sz="1600" dirty="0"/>
              <a:t>P.-J. Loiret, s’interrogeant sur à quoi et à qui sert l’enseignement à distance en Afrique dans les années 2000, formule l’hypothèse selon laquelle «</a:t>
            </a:r>
            <a:r>
              <a:rPr lang="fr-FR" sz="1600" i="1" dirty="0"/>
              <a:t> l’enseignement à distance peut servir à la fois pour façonner l’université de l’extérieur et la renouveler de l’intérieur » et observe que l’enseignement à distance présente à la fois  des dynamiques propres et des tentatives </a:t>
            </a:r>
            <a:r>
              <a:rPr lang="fr-FR" sz="1600" i="1" dirty="0" smtClean="0"/>
              <a:t>d’instrumentalisation</a:t>
            </a:r>
            <a:r>
              <a:rPr lang="fr-FR" sz="1600" dirty="0" smtClean="0"/>
              <a:t> » (Loiret</a:t>
            </a:r>
            <a:r>
              <a:rPr lang="fr-FR" sz="1600" dirty="0"/>
              <a:t>, 2007, p.5).  </a:t>
            </a:r>
            <a:endParaRPr lang="fr-FR" sz="1600" dirty="0" smtClean="0"/>
          </a:p>
          <a:p>
            <a:endParaRPr lang="fr-FR" sz="1600" dirty="0"/>
          </a:p>
          <a:p>
            <a:r>
              <a:rPr lang="fr-FR" sz="1600" dirty="0"/>
              <a:t>Dans la continuité de son travail, il semble que l’utilité de l’UVA, et par conséquent son efficacité, doive être abordée sur divers aspects, ici nommées petites « graines » en référence au terme employé par G. Simondon pour décrire l’évolution des techniques. </a:t>
            </a:r>
          </a:p>
          <a:p>
            <a:endParaRPr lang="fr-FR" sz="1600" dirty="0"/>
          </a:p>
        </p:txBody>
      </p:sp>
    </p:spTree>
    <p:extLst>
      <p:ext uri="{BB962C8B-B14F-4D97-AF65-F5344CB8AC3E}">
        <p14:creationId xmlns:p14="http://schemas.microsoft.com/office/powerpoint/2010/main" val="3101135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864096"/>
          </a:xfrm>
        </p:spPr>
        <p:txBody>
          <a:bodyPr>
            <a:normAutofit fontScale="90000"/>
          </a:bodyPr>
          <a:lstStyle/>
          <a:p>
            <a:r>
              <a:rPr lang="fr-FR" b="1" dirty="0" smtClean="0"/>
              <a:t>Le sens de la démarche selon </a:t>
            </a:r>
            <a:r>
              <a:rPr lang="fr-FR" b="1" dirty="0"/>
              <a:t>la </a:t>
            </a:r>
            <a:r>
              <a:rPr lang="fr-FR" b="1" dirty="0" smtClean="0"/>
              <a:t>BAD </a:t>
            </a:r>
            <a:endParaRPr lang="fr-FR" b="1" dirty="0"/>
          </a:p>
        </p:txBody>
      </p:sp>
      <p:sp>
        <p:nvSpPr>
          <p:cNvPr id="3" name="Espace réservé du contenu 2"/>
          <p:cNvSpPr>
            <a:spLocks noGrp="1"/>
          </p:cNvSpPr>
          <p:nvPr>
            <p:ph idx="1"/>
          </p:nvPr>
        </p:nvSpPr>
        <p:spPr>
          <a:xfrm>
            <a:off x="467544" y="980728"/>
            <a:ext cx="8229600" cy="5616624"/>
          </a:xfrm>
        </p:spPr>
        <p:txBody>
          <a:bodyPr>
            <a:normAutofit/>
          </a:bodyPr>
          <a:lstStyle/>
          <a:p>
            <a:r>
              <a:rPr lang="fr-FR" sz="1600" dirty="0"/>
              <a:t>Selon la BAD, l’expérience montre que </a:t>
            </a:r>
            <a:r>
              <a:rPr lang="fr-FR" sz="1600" b="1" dirty="0"/>
              <a:t>le manque de disponibilité de la bande passante et son coût constituent l’une des entraves majeures à l’utilisation des TIC dans l’enseignement</a:t>
            </a:r>
            <a:r>
              <a:rPr lang="fr-FR" sz="1600" dirty="0"/>
              <a:t> (BAD, 2004, p.15 du pdf). Toutefois pour la BAD, ce problème doit être résolu par des partenariats public-privé à l’image des démarches menées par l’UVA.</a:t>
            </a:r>
          </a:p>
          <a:p>
            <a:r>
              <a:rPr lang="fr-FR" sz="1600" dirty="0"/>
              <a:t>Le sens de la démarche de l’UVA serait alors de constituer une organisation éducative capable de « </a:t>
            </a:r>
            <a:r>
              <a:rPr lang="fr-FR" sz="1600" i="1" dirty="0"/>
              <a:t>mobiliser efficacement les opportunités offertes par les acteurs institutionnels existants </a:t>
            </a:r>
            <a:r>
              <a:rPr lang="fr-FR" sz="1600" dirty="0"/>
              <a:t>» (BAD, 2004, p.16 du pdf) et de </a:t>
            </a:r>
            <a:r>
              <a:rPr lang="fr-FR" sz="1600" b="1" dirty="0"/>
              <a:t>participer à la promotion des objectifs du marché commun dans le domaine des TIC par l’harmonisation des politiques et des questions de régulation</a:t>
            </a:r>
            <a:r>
              <a:rPr lang="fr-FR" sz="1600" dirty="0"/>
              <a:t>, ce que l’UVA commencera à faire en 2012.</a:t>
            </a:r>
          </a:p>
          <a:p>
            <a:r>
              <a:rPr lang="fr-FR" sz="1600" dirty="0" smtClean="0"/>
              <a:t>Pour la </a:t>
            </a:r>
            <a:r>
              <a:rPr lang="fr-FR" sz="1600" dirty="0"/>
              <a:t>BAD, « </a:t>
            </a:r>
            <a:r>
              <a:rPr lang="fr-FR" sz="1600" i="1" dirty="0"/>
              <a:t>l’enseignement supérieur constitue l’un des secteurs les plus prometteurs pour l’application des TIC</a:t>
            </a:r>
            <a:r>
              <a:rPr lang="fr-FR" sz="1600" dirty="0"/>
              <a:t> » (BAD, 2004, p.19 du pdf), notamment en Afrique où la situation de pénuries d’enseignants, de capacité d’accueil, de financements publics, ainsi que l’introduction des frais de scolarité, ont rendu </a:t>
            </a:r>
            <a:r>
              <a:rPr lang="fr-FR" sz="1600" b="1" dirty="0"/>
              <a:t>l’accès à l’enseignement supérieur limité et sélectif </a:t>
            </a:r>
            <a:r>
              <a:rPr lang="fr-FR" sz="1600" dirty="0"/>
              <a:t>compromettant ainsi la réalisation de l’objectif de l’Education Pour Tous (EPT</a:t>
            </a:r>
            <a:r>
              <a:rPr lang="fr-FR" sz="1600" dirty="0" smtClean="0"/>
              <a:t>).</a:t>
            </a:r>
          </a:p>
          <a:p>
            <a:r>
              <a:rPr lang="fr-FR" sz="1600" dirty="0" smtClean="0"/>
              <a:t>La </a:t>
            </a:r>
            <a:r>
              <a:rPr lang="fr-FR" sz="1600" dirty="0"/>
              <a:t>BAD reconnait que la </a:t>
            </a:r>
            <a:r>
              <a:rPr lang="fr-FR" sz="1600" b="1" dirty="0"/>
              <a:t>pénurie d’enseignants </a:t>
            </a:r>
            <a:r>
              <a:rPr lang="fr-FR" sz="1600" dirty="0"/>
              <a:t>s’explique par les « </a:t>
            </a:r>
            <a:r>
              <a:rPr lang="fr-FR" sz="1600" i="1" dirty="0"/>
              <a:t>tensions que subissent les budgets alloués au secteur de l’éducation et qui empêchent la création de nouvelles écoles normales d’instituteurs en vue de satisfaire la demande</a:t>
            </a:r>
            <a:r>
              <a:rPr lang="fr-FR" sz="1600" dirty="0"/>
              <a:t> » (BAD, 2004, p.20 du pdf), </a:t>
            </a:r>
            <a:r>
              <a:rPr lang="fr-FR" sz="1600" dirty="0" smtClean="0"/>
              <a:t>et estime </a:t>
            </a:r>
            <a:r>
              <a:rPr lang="fr-FR" sz="1600" dirty="0"/>
              <a:t>que </a:t>
            </a:r>
            <a:r>
              <a:rPr lang="fr-FR" sz="1600" b="1" dirty="0"/>
              <a:t>les TIC </a:t>
            </a:r>
            <a:r>
              <a:rPr lang="fr-FR" sz="1600" b="1" dirty="0" smtClean="0"/>
              <a:t>sont la solution </a:t>
            </a:r>
            <a:r>
              <a:rPr lang="fr-FR" sz="1600" dirty="0" smtClean="0"/>
              <a:t>(</a:t>
            </a:r>
            <a:r>
              <a:rPr lang="fr-FR" sz="1600" dirty="0"/>
              <a:t>BAD, 2004, p.20 du pdf</a:t>
            </a:r>
            <a:r>
              <a:rPr lang="fr-FR" sz="1600" dirty="0" smtClean="0"/>
              <a:t>).</a:t>
            </a:r>
          </a:p>
          <a:p>
            <a:r>
              <a:rPr lang="fr-FR" sz="1600" b="1" dirty="0"/>
              <a:t>La première des orientations stratégiques de l’UVA</a:t>
            </a:r>
            <a:r>
              <a:rPr lang="fr-FR" sz="1600" dirty="0"/>
              <a:t>, dont l’objectif « a toujours été d’utiliser les TIC en Afrique subsaharienne » (BAD, 2004, p.23 du pdf), est donc de </a:t>
            </a:r>
            <a:r>
              <a:rPr lang="fr-FR" sz="1600" b="1" dirty="0"/>
              <a:t>multiplier ses implantations dans les universités africaines partenaires.</a:t>
            </a:r>
          </a:p>
          <a:p>
            <a:endParaRPr lang="fr-FR" sz="1600" dirty="0"/>
          </a:p>
          <a:p>
            <a:endParaRPr lang="fr-FR" sz="1600" dirty="0"/>
          </a:p>
        </p:txBody>
      </p:sp>
    </p:spTree>
    <p:extLst>
      <p:ext uri="{BB962C8B-B14F-4D97-AF65-F5344CB8AC3E}">
        <p14:creationId xmlns:p14="http://schemas.microsoft.com/office/powerpoint/2010/main" val="124474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648072"/>
          </a:xfrm>
        </p:spPr>
        <p:txBody>
          <a:bodyPr>
            <a:normAutofit fontScale="90000"/>
          </a:bodyPr>
          <a:lstStyle/>
          <a:p>
            <a:r>
              <a:rPr lang="fr-FR" b="1" dirty="0"/>
              <a:t>Les petites graines semées par l’UVA</a:t>
            </a:r>
          </a:p>
        </p:txBody>
      </p:sp>
      <p:sp>
        <p:nvSpPr>
          <p:cNvPr id="3" name="Espace réservé du contenu 2"/>
          <p:cNvSpPr>
            <a:spLocks noGrp="1"/>
          </p:cNvSpPr>
          <p:nvPr>
            <p:ph idx="1"/>
          </p:nvPr>
        </p:nvSpPr>
        <p:spPr>
          <a:xfrm>
            <a:off x="467544" y="836712"/>
            <a:ext cx="8229600" cy="5904656"/>
          </a:xfrm>
        </p:spPr>
        <p:txBody>
          <a:bodyPr>
            <a:normAutofit fontScale="92500" lnSpcReduction="10000"/>
          </a:bodyPr>
          <a:lstStyle/>
          <a:p>
            <a:r>
              <a:rPr lang="fr-FR" sz="1600" dirty="0" smtClean="0"/>
              <a:t>L’UVA </a:t>
            </a:r>
            <a:r>
              <a:rPr lang="fr-FR" sz="1600" dirty="0"/>
              <a:t>(qui n’octroie pas de bourses d’études avant 2007 et très peu après) a permis à la Banque mondiale de </a:t>
            </a:r>
            <a:r>
              <a:rPr lang="fr-FR" sz="1600" b="1" dirty="0"/>
              <a:t>tester les capacités de financement de l’enseignement supérieur à distance des gouvernements et des familles des étudiants traditionnels </a:t>
            </a:r>
            <a:r>
              <a:rPr lang="fr-FR" sz="1600" dirty="0"/>
              <a:t>(jeunes, sans emploi, issus de familles modestes</a:t>
            </a:r>
            <a:r>
              <a:rPr lang="fr-FR" sz="1600" dirty="0" smtClean="0"/>
              <a:t>)</a:t>
            </a:r>
          </a:p>
          <a:p>
            <a:r>
              <a:rPr lang="fr-FR" sz="1600" dirty="0" smtClean="0"/>
              <a:t>L’UVA </a:t>
            </a:r>
            <a:r>
              <a:rPr lang="fr-FR" sz="1600" dirty="0"/>
              <a:t>a aussi </a:t>
            </a:r>
            <a:r>
              <a:rPr lang="fr-FR" sz="1600" b="1" dirty="0"/>
              <a:t>élargi le public cible de l’enseignement à distance aux étudiants traditionnels et à la formation initiale </a:t>
            </a:r>
            <a:r>
              <a:rPr lang="fr-FR" sz="1600" dirty="0" smtClean="0"/>
              <a:t>(diplôme en informatique de l’Université de Laval)</a:t>
            </a:r>
          </a:p>
          <a:p>
            <a:r>
              <a:rPr lang="fr-FR" sz="1600" dirty="0" smtClean="0"/>
              <a:t>L’UVA </a:t>
            </a:r>
            <a:r>
              <a:rPr lang="fr-FR" sz="1600" dirty="0"/>
              <a:t>participe </a:t>
            </a:r>
            <a:r>
              <a:rPr lang="fr-FR" sz="1600" dirty="0" smtClean="0"/>
              <a:t>ainsi à </a:t>
            </a:r>
            <a:r>
              <a:rPr lang="fr-FR" sz="1600" b="1" dirty="0"/>
              <a:t>l’hybridation de la formation initiale </a:t>
            </a:r>
            <a:r>
              <a:rPr lang="fr-FR" sz="1600" b="1" dirty="0" smtClean="0"/>
              <a:t> </a:t>
            </a:r>
            <a:r>
              <a:rPr lang="fr-FR" sz="1600" dirty="0" smtClean="0"/>
              <a:t>mais aussi à </a:t>
            </a:r>
            <a:r>
              <a:rPr lang="fr-FR" sz="1600" dirty="0"/>
              <a:t>travers la formation des enseignants et directeurs des écoles normales qui devront appliquer « sur le tas » les compétences acquises en matière de TIC et donc procéder à l’hybridation de leur propre enseignement que celui-ci soit un enseignement destiné au niveau primaire, secondaire ou à l’enseignement supérieur comme dans les écoles normales</a:t>
            </a:r>
            <a:r>
              <a:rPr lang="fr-FR" sz="1600" dirty="0" smtClean="0"/>
              <a:t>.</a:t>
            </a:r>
          </a:p>
          <a:p>
            <a:r>
              <a:rPr lang="fr-FR" sz="1600" dirty="0" smtClean="0"/>
              <a:t>L’UVA </a:t>
            </a:r>
            <a:r>
              <a:rPr lang="fr-FR" sz="1600" b="1" dirty="0" smtClean="0"/>
              <a:t>a permis au </a:t>
            </a:r>
            <a:r>
              <a:rPr lang="fr-FR" sz="1600" b="1" dirty="0"/>
              <a:t>secteur privé d’absorber d’importantes subventions internationales </a:t>
            </a:r>
            <a:r>
              <a:rPr lang="fr-FR" sz="1600" dirty="0"/>
              <a:t>au nom de la mission de bien public  que représente l’enseignement supérieur et qui fonctionne sur le mode organisationnel </a:t>
            </a:r>
            <a:r>
              <a:rPr lang="fr-FR" sz="1600" dirty="0" smtClean="0"/>
              <a:t>anglo-saxon, caractérisé par le fait d’être financièrement à la charge de l’étudiant, mais </a:t>
            </a:r>
            <a:r>
              <a:rPr lang="fr-FR" sz="1600" dirty="0"/>
              <a:t>qui se déploie aussi en Afrique </a:t>
            </a:r>
            <a:r>
              <a:rPr lang="fr-FR" sz="1600" dirty="0" smtClean="0"/>
              <a:t>francophone.</a:t>
            </a:r>
          </a:p>
          <a:p>
            <a:r>
              <a:rPr lang="fr-FR" sz="1600" dirty="0" smtClean="0"/>
              <a:t>L’UVA </a:t>
            </a:r>
            <a:r>
              <a:rPr lang="fr-FR" sz="1600" dirty="0"/>
              <a:t>absorbe encore un peu plus d’argent public du fait que </a:t>
            </a:r>
            <a:r>
              <a:rPr lang="fr-FR" sz="1600" b="1" dirty="0"/>
              <a:t>ses étudiants s’acquittent des frais d’inscription grâce, au moins en partie, aux bourses d’études nationales </a:t>
            </a:r>
            <a:r>
              <a:rPr lang="fr-FR" sz="1600" dirty="0"/>
              <a:t>attribuées aux étudiants, indépendamment du statut de la formation dans laquelle ils </a:t>
            </a:r>
            <a:r>
              <a:rPr lang="fr-FR" sz="1600" dirty="0" smtClean="0"/>
              <a:t>s’inscrivent.</a:t>
            </a:r>
          </a:p>
          <a:p>
            <a:r>
              <a:rPr lang="fr-FR" sz="1600" dirty="0"/>
              <a:t>l’UVA participe à </a:t>
            </a:r>
            <a:r>
              <a:rPr lang="fr-FR" sz="1600" b="1" dirty="0"/>
              <a:t>l’hybridation des universités publiques </a:t>
            </a:r>
            <a:r>
              <a:rPr lang="fr-FR" sz="1600" dirty="0"/>
              <a:t>et de leurs  modèles organisationnels avec différents types d’institutions (publiques/privées, locales/internationales) puisque l’UVA est une entreprise privée qui s’implante au sein des universités africaines et qui développe de nombreux partenariats, consortiums ou protocoles d’accord avec le secteur privé. </a:t>
            </a:r>
            <a:endParaRPr lang="fr-FR" sz="1600" dirty="0" smtClean="0"/>
          </a:p>
          <a:p>
            <a:r>
              <a:rPr lang="fr-FR" sz="1600" dirty="0" smtClean="0"/>
              <a:t>Plus </a:t>
            </a:r>
            <a:r>
              <a:rPr lang="fr-FR" sz="1600" dirty="0"/>
              <a:t>largement encore, </a:t>
            </a:r>
            <a:r>
              <a:rPr lang="fr-FR" sz="1600" b="1" dirty="0"/>
              <a:t>l’UVA participe à l’hybridation des modèles d’enseignement supérieur anglo-saxon et européen (humboltien</a:t>
            </a:r>
            <a:r>
              <a:rPr lang="fr-FR" sz="1600" b="1" dirty="0" smtClean="0"/>
              <a:t>)</a:t>
            </a:r>
            <a:r>
              <a:rPr lang="fr-FR" sz="1600" dirty="0" smtClean="0"/>
              <a:t>.</a:t>
            </a:r>
          </a:p>
          <a:p>
            <a:r>
              <a:rPr lang="fr-FR" sz="1600" dirty="0"/>
              <a:t>L’UVA participe ainsi à </a:t>
            </a:r>
            <a:r>
              <a:rPr lang="fr-FR" sz="1600" b="1" dirty="0"/>
              <a:t>la création du marché de l’enseignement supérieur à distance africain </a:t>
            </a:r>
            <a:r>
              <a:rPr lang="fr-FR" sz="1600" dirty="0"/>
              <a:t>tant du point de vue de la création des besoins que de la formation des consommateurs potentiels.</a:t>
            </a:r>
          </a:p>
          <a:p>
            <a:endParaRPr lang="fr-FR" sz="1600" b="1" dirty="0"/>
          </a:p>
          <a:p>
            <a:endParaRPr lang="fr-FR" sz="1600" dirty="0"/>
          </a:p>
          <a:p>
            <a:endParaRPr lang="fr-FR" sz="1600" dirty="0"/>
          </a:p>
        </p:txBody>
      </p:sp>
    </p:spTree>
    <p:extLst>
      <p:ext uri="{BB962C8B-B14F-4D97-AF65-F5344CB8AC3E}">
        <p14:creationId xmlns:p14="http://schemas.microsoft.com/office/powerpoint/2010/main" val="314247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008112"/>
          </a:xfrm>
        </p:spPr>
        <p:txBody>
          <a:bodyPr>
            <a:normAutofit fontScale="90000"/>
          </a:bodyPr>
          <a:lstStyle/>
          <a:p>
            <a:r>
              <a:rPr lang="fr-FR" b="1" dirty="0"/>
              <a:t>Les débuts de </a:t>
            </a:r>
            <a:r>
              <a:rPr lang="fr-FR" b="1" dirty="0" smtClean="0"/>
              <a:t>l’Université Virtuelle Africaine (UVA)</a:t>
            </a:r>
            <a:endParaRPr lang="fr-FR" dirty="0"/>
          </a:p>
        </p:txBody>
      </p:sp>
      <p:sp>
        <p:nvSpPr>
          <p:cNvPr id="3" name="Espace réservé du contenu 2"/>
          <p:cNvSpPr>
            <a:spLocks noGrp="1"/>
          </p:cNvSpPr>
          <p:nvPr>
            <p:ph idx="1"/>
          </p:nvPr>
        </p:nvSpPr>
        <p:spPr/>
        <p:txBody>
          <a:bodyPr>
            <a:normAutofit/>
          </a:bodyPr>
          <a:lstStyle/>
          <a:p>
            <a:r>
              <a:rPr lang="fr-FR" sz="1600" dirty="0" smtClean="0"/>
              <a:t>E. Baranshamaje, « spécialiste de l’éducation »  en poste à la Banque mondiale  depuis la fin des années 1970, propose de lancer une start-up  destinée à répondre à une demande insatisfaite en matière d’enseignement supérieur en Afrique subsaharienne : l’UVA</a:t>
            </a:r>
          </a:p>
          <a:p>
            <a:endParaRPr lang="fr-FR" sz="1600" dirty="0" smtClean="0"/>
          </a:p>
          <a:p>
            <a:r>
              <a:rPr lang="fr-FR" sz="1600" dirty="0" smtClean="0"/>
              <a:t>Avec </a:t>
            </a:r>
            <a:r>
              <a:rPr lang="fr-FR" sz="1600" dirty="0"/>
              <a:t>l</a:t>
            </a:r>
            <a:r>
              <a:rPr lang="fr-FR" sz="1600" dirty="0" smtClean="0"/>
              <a:t>e financement de la Banque mondiale, l’Université Virtuelle Africaine  (UVA)  est lancée en 1997 dans 6 pays d’Afrique anglophone (Ethiopie, Ghana, Kenya, Ouganda, Tanzanie, Zimbabwe) et 5 pays francophones (Bénin, Burundi, Niger, Sénégal, Mauritanie) et se présente alors comme un « ambitieux projet d’éducation à distance basé sur le satellite » dont le modèle d’autofinancement est, à terme, basé sur les frais d’inscription à des formations dispensées exclusivement à distance et supportées par les TIC.</a:t>
            </a:r>
          </a:p>
          <a:p>
            <a:endParaRPr lang="fr-FR" sz="1600" dirty="0"/>
          </a:p>
          <a:p>
            <a:r>
              <a:rPr lang="fr-FR" sz="1600" dirty="0" smtClean="0"/>
              <a:t>Depuis 2003 et jusqu’à aujourd’hui (2017), l’UVA est présentée par la Banque mondiale comme une « organisation intergouvernementale indépendante dont le siège est à Nairobi au Kenya »   qui compte, en 2003, 34 centres d’études répartis dans 17 pays africains et dont la Banque mondiale continue d’être le principal bailleur de fonds.</a:t>
            </a:r>
          </a:p>
          <a:p>
            <a:endParaRPr lang="fr-FR" sz="1600" dirty="0"/>
          </a:p>
        </p:txBody>
      </p:sp>
    </p:spTree>
    <p:extLst>
      <p:ext uri="{BB962C8B-B14F-4D97-AF65-F5344CB8AC3E}">
        <p14:creationId xmlns:p14="http://schemas.microsoft.com/office/powerpoint/2010/main" val="4218871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648072"/>
          </a:xfrm>
        </p:spPr>
        <p:txBody>
          <a:bodyPr>
            <a:normAutofit fontScale="90000"/>
          </a:bodyPr>
          <a:lstStyle/>
          <a:p>
            <a:r>
              <a:rPr lang="fr-FR" b="1" dirty="0" smtClean="0"/>
              <a:t>Causalité récurrente selon </a:t>
            </a:r>
            <a:r>
              <a:rPr lang="fr-FR" b="1" dirty="0"/>
              <a:t>G. Simondon</a:t>
            </a:r>
          </a:p>
        </p:txBody>
      </p:sp>
      <p:sp>
        <p:nvSpPr>
          <p:cNvPr id="3" name="Espace réservé du contenu 2"/>
          <p:cNvSpPr>
            <a:spLocks noGrp="1"/>
          </p:cNvSpPr>
          <p:nvPr>
            <p:ph idx="1"/>
          </p:nvPr>
        </p:nvSpPr>
        <p:spPr>
          <a:xfrm>
            <a:off x="467544" y="1052736"/>
            <a:ext cx="8229600" cy="5472608"/>
          </a:xfrm>
        </p:spPr>
        <p:txBody>
          <a:bodyPr>
            <a:normAutofit/>
          </a:bodyPr>
          <a:lstStyle/>
          <a:p>
            <a:r>
              <a:rPr lang="fr-FR" sz="1600" dirty="0"/>
              <a:t>On a proposé plus haut de considérer l’UVA a ses débuts comme une </a:t>
            </a:r>
            <a:r>
              <a:rPr lang="fr-FR" sz="1600" b="1" dirty="0"/>
              <a:t>hypertélie</a:t>
            </a:r>
            <a:r>
              <a:rPr lang="fr-FR" sz="1600" dirty="0"/>
              <a:t> qui génère  « </a:t>
            </a:r>
            <a:r>
              <a:rPr lang="fr-FR" sz="1600" i="1" dirty="0"/>
              <a:t>un </a:t>
            </a:r>
            <a:r>
              <a:rPr lang="fr-FR" sz="1600" b="1" i="1" dirty="0"/>
              <a:t>processus qui conditionne la naissance d’un milieu au lieu d’être conditionné par un milieu déjà donné</a:t>
            </a:r>
            <a:r>
              <a:rPr lang="fr-FR" sz="1600" i="1" dirty="0"/>
              <a:t> </a:t>
            </a:r>
            <a:r>
              <a:rPr lang="fr-FR" sz="1600" dirty="0"/>
              <a:t>» (Simondon, 1958, p.55). C’est cette genèse d’un milieu indispensable au fonctionnement de l’UVA qui permet de considérer cette dernière comme </a:t>
            </a:r>
            <a:r>
              <a:rPr lang="fr-FR" sz="1600" i="1" dirty="0"/>
              <a:t>individu technique</a:t>
            </a:r>
            <a:r>
              <a:rPr lang="fr-FR" sz="1600" dirty="0"/>
              <a:t> au sens de G. Simondon. </a:t>
            </a:r>
          </a:p>
          <a:p>
            <a:r>
              <a:rPr lang="fr-FR" sz="1600" b="1" dirty="0"/>
              <a:t>Le milieu généré est associé à l’individu technique dans une relation de «</a:t>
            </a:r>
            <a:r>
              <a:rPr lang="fr-FR" sz="1600" dirty="0"/>
              <a:t> </a:t>
            </a:r>
            <a:r>
              <a:rPr lang="fr-FR" sz="1600" b="1" i="1" dirty="0"/>
              <a:t>causalité récurrente</a:t>
            </a:r>
            <a:r>
              <a:rPr lang="fr-FR" sz="1600" dirty="0"/>
              <a:t> » (Simondon, 1958, p.63). Autrement dit, c’est parce qu’un marché de l’enseignement supérieur existe que la modernisation des universités devient nécessaire. Ce raisonnement se trouve dans de nombreux rapports et directives européennes qui prônent et orientent la modernisation de l’enseignement supérieur en Afrique comme en Europe (Rapport Attali, Processus de Bologne, Conseil de Lisbonne, Livre Blanc de la Commission européenne</a:t>
            </a:r>
            <a:r>
              <a:rPr lang="fr-FR" sz="1600" dirty="0" smtClean="0"/>
              <a:t>…).</a:t>
            </a:r>
          </a:p>
          <a:p>
            <a:r>
              <a:rPr lang="fr-FR" sz="1600" dirty="0" smtClean="0"/>
              <a:t>C’est </a:t>
            </a:r>
            <a:r>
              <a:rPr lang="fr-FR" sz="1600" b="1" dirty="0" smtClean="0"/>
              <a:t>la médiation humaine qui assure la fonction de régulation constituée par la causalité récurrente</a:t>
            </a:r>
            <a:r>
              <a:rPr lang="fr-FR" sz="1600" dirty="0" smtClean="0"/>
              <a:t> (J. Ellul, G. Simondon)</a:t>
            </a:r>
          </a:p>
          <a:p>
            <a:r>
              <a:rPr lang="fr-FR" sz="1600" b="1" dirty="0"/>
              <a:t>L’UVA est alors un être technique dont l’efficacité se définie en fonction, non de ses </a:t>
            </a:r>
            <a:r>
              <a:rPr lang="fr-FR" sz="1600" b="1"/>
              <a:t>résultats </a:t>
            </a:r>
            <a:r>
              <a:rPr lang="fr-FR" sz="1600" b="1" smtClean="0"/>
              <a:t>immédiats, </a:t>
            </a:r>
            <a:r>
              <a:rPr lang="fr-FR" sz="1600" b="1" dirty="0"/>
              <a:t>mais selon le processus qu’elle génère</a:t>
            </a:r>
            <a:r>
              <a:rPr lang="fr-FR" sz="1600" dirty="0"/>
              <a:t>, qui dans le cas de l’UVA correspond à l’invention d’un nouvel individu technique (l’université virtuelle) intégrant les </a:t>
            </a:r>
            <a:r>
              <a:rPr lang="fr-FR" sz="1600" i="1" dirty="0"/>
              <a:t>éléments techniques</a:t>
            </a:r>
            <a:r>
              <a:rPr lang="fr-FR" sz="1600" dirty="0"/>
              <a:t> de haute technicité que sont l’enseignement à distance et les TIC, couplé à la diffusion d’un modèle d’enseignement supérieur qui vise l’autofinancement et fait émerger un milieu associé techno-géographique initié par l’UVA en tant qu’hypertélie et maintenu grâce à la causalité récurrente assurée par la médiation humaine. </a:t>
            </a:r>
          </a:p>
          <a:p>
            <a:endParaRPr lang="fr-FR" sz="1600" dirty="0"/>
          </a:p>
          <a:p>
            <a:endParaRPr lang="fr-FR" sz="1600" b="1" dirty="0"/>
          </a:p>
          <a:p>
            <a:endParaRPr lang="fr-FR" sz="1600" dirty="0"/>
          </a:p>
          <a:p>
            <a:endParaRPr lang="fr-FR" sz="1600" dirty="0"/>
          </a:p>
        </p:txBody>
      </p:sp>
    </p:spTree>
    <p:extLst>
      <p:ext uri="{BB962C8B-B14F-4D97-AF65-F5344CB8AC3E}">
        <p14:creationId xmlns:p14="http://schemas.microsoft.com/office/powerpoint/2010/main" val="2078969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720080"/>
          </a:xfrm>
        </p:spPr>
        <p:txBody>
          <a:bodyPr>
            <a:normAutofit fontScale="90000"/>
          </a:bodyPr>
          <a:lstStyle/>
          <a:p>
            <a:r>
              <a:rPr lang="fr-FR" b="1" dirty="0" smtClean="0"/>
              <a:t>Loi </a:t>
            </a:r>
            <a:r>
              <a:rPr lang="fr-FR" b="1" dirty="0"/>
              <a:t>de </a:t>
            </a:r>
            <a:r>
              <a:rPr lang="fr-FR" b="1" dirty="0" smtClean="0"/>
              <a:t>relaxation selon G. Simondon</a:t>
            </a:r>
            <a:endParaRPr lang="fr-FR" b="1" dirty="0"/>
          </a:p>
        </p:txBody>
      </p:sp>
      <p:sp>
        <p:nvSpPr>
          <p:cNvPr id="3" name="Espace réservé du contenu 2"/>
          <p:cNvSpPr>
            <a:spLocks noGrp="1"/>
          </p:cNvSpPr>
          <p:nvPr>
            <p:ph idx="1"/>
          </p:nvPr>
        </p:nvSpPr>
        <p:spPr>
          <a:xfrm>
            <a:off x="467544" y="1124744"/>
            <a:ext cx="8229600" cy="5256584"/>
          </a:xfrm>
        </p:spPr>
        <p:txBody>
          <a:bodyPr>
            <a:normAutofit/>
          </a:bodyPr>
          <a:lstStyle/>
          <a:p>
            <a:r>
              <a:rPr lang="fr-FR" sz="1600" dirty="0" smtClean="0"/>
              <a:t>La </a:t>
            </a:r>
            <a:r>
              <a:rPr lang="fr-FR" sz="1600" dirty="0"/>
              <a:t>loi de relaxation est </a:t>
            </a:r>
            <a:r>
              <a:rPr lang="fr-FR" sz="1600" b="1" dirty="0"/>
              <a:t>constituée de deux cycles définissant le « temps technique propre » </a:t>
            </a:r>
            <a:r>
              <a:rPr lang="fr-FR" sz="1600" dirty="0"/>
              <a:t>qui « peut devenir dominant par rapport à tous les autres aspects du temps historique » (Simondon, 1958, </a:t>
            </a:r>
            <a:r>
              <a:rPr lang="fr-FR" sz="1600" dirty="0" smtClean="0"/>
              <a:t>p.67)</a:t>
            </a:r>
          </a:p>
          <a:p>
            <a:r>
              <a:rPr lang="fr-FR" sz="1600" dirty="0" smtClean="0"/>
              <a:t>Les objets techniques évoluent suivant cette « loi de relaxation » qui suit une ligne de causalité</a:t>
            </a:r>
            <a:r>
              <a:rPr lang="fr-FR" sz="1600" baseline="30000" dirty="0" smtClean="0"/>
              <a:t> </a:t>
            </a:r>
            <a:r>
              <a:rPr lang="fr-FR" sz="1600" dirty="0" smtClean="0"/>
              <a:t>non linéaire, existant sous forme d’éléments (les TIC), puis de caractéristique de l’individu (l’université virtuelle) et enfin de caractéristique de l’ensemble qui « </a:t>
            </a:r>
            <a:r>
              <a:rPr lang="fr-FR" sz="1600" i="1" dirty="0" smtClean="0"/>
              <a:t>se distingue des individus techniques en ce sens que la création d’un unique milieu associé est indésirable </a:t>
            </a:r>
            <a:r>
              <a:rPr lang="fr-FR" sz="1600" dirty="0" smtClean="0"/>
              <a:t>»  (Simondon, 1958, p.66) et correspondrait par conséquent aux différents marchés de l’enseignement supérieur (européen, africain, etc.).</a:t>
            </a:r>
          </a:p>
          <a:p>
            <a:r>
              <a:rPr lang="fr-FR" sz="1600" dirty="0" smtClean="0"/>
              <a:t>Selon Simondon, la valeur technique et la valeur économique peuvent être évalués selon des critères indépendants car </a:t>
            </a:r>
            <a:r>
              <a:rPr lang="fr-FR" sz="1600" b="1" dirty="0" smtClean="0"/>
              <a:t>le lien  entre le domaine technique et le domaine économique se fait au niveau des individus ou des ensembles mais pas au niveau des éléments</a:t>
            </a:r>
            <a:r>
              <a:rPr lang="fr-FR" sz="1600" dirty="0" smtClean="0"/>
              <a:t> (Simondon, 1958, p.76).</a:t>
            </a:r>
          </a:p>
          <a:p>
            <a:r>
              <a:rPr lang="fr-FR" sz="1600" dirty="0" smtClean="0"/>
              <a:t>Or, les vrais porteurs de la technicité sont les éléments techniques (TIC, internet et enseignements sur supports numériques) que Simondon compare à des « </a:t>
            </a:r>
            <a:r>
              <a:rPr lang="fr-FR" sz="1600" i="1" dirty="0" smtClean="0"/>
              <a:t>graines qui véhiculent les propriétés de l’espèce et vont refaire des individus nouveaux</a:t>
            </a:r>
            <a:r>
              <a:rPr lang="fr-FR" sz="1600" dirty="0" smtClean="0"/>
              <a:t> » (Simondon, 1958, p.73) car </a:t>
            </a:r>
            <a:r>
              <a:rPr lang="fr-FR" sz="1600" b="1" dirty="0" smtClean="0"/>
              <a:t>ce sont les éléments techniques qui transmettent la technicité d’une époque à une autre</a:t>
            </a:r>
            <a:r>
              <a:rPr lang="fr-FR" sz="1600" dirty="0" smtClean="0"/>
              <a:t> (Simondon, 1958, p.76).</a:t>
            </a:r>
            <a:endParaRPr lang="fr-FR" sz="1600" b="1" dirty="0"/>
          </a:p>
          <a:p>
            <a:pPr lvl="2"/>
            <a:endParaRPr lang="fr-FR" sz="800" dirty="0"/>
          </a:p>
          <a:p>
            <a:endParaRPr lang="fr-FR" sz="1600" dirty="0"/>
          </a:p>
        </p:txBody>
      </p:sp>
    </p:spTree>
    <p:extLst>
      <p:ext uri="{BB962C8B-B14F-4D97-AF65-F5344CB8AC3E}">
        <p14:creationId xmlns:p14="http://schemas.microsoft.com/office/powerpoint/2010/main" val="3626211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720080"/>
          </a:xfrm>
        </p:spPr>
        <p:txBody>
          <a:bodyPr>
            <a:normAutofit fontScale="90000"/>
          </a:bodyPr>
          <a:lstStyle/>
          <a:p>
            <a:r>
              <a:rPr lang="fr-FR" b="1" dirty="0" smtClean="0"/>
              <a:t>Loi </a:t>
            </a:r>
            <a:r>
              <a:rPr lang="fr-FR" b="1" dirty="0"/>
              <a:t>de </a:t>
            </a:r>
            <a:r>
              <a:rPr lang="fr-FR" b="1" dirty="0" smtClean="0"/>
              <a:t>relaxation selon G. Simondon</a:t>
            </a:r>
            <a:endParaRPr lang="fr-FR" b="1" dirty="0"/>
          </a:p>
        </p:txBody>
      </p:sp>
      <p:sp>
        <p:nvSpPr>
          <p:cNvPr id="5" name="ZoneTexte 4"/>
          <p:cNvSpPr txBox="1"/>
          <p:nvPr/>
        </p:nvSpPr>
        <p:spPr>
          <a:xfrm>
            <a:off x="708720" y="4170143"/>
            <a:ext cx="1368152" cy="923330"/>
          </a:xfrm>
          <a:prstGeom prst="rect">
            <a:avLst/>
          </a:prstGeom>
          <a:noFill/>
        </p:spPr>
        <p:txBody>
          <a:bodyPr wrap="square" rtlCol="0">
            <a:spAutoFit/>
          </a:bodyPr>
          <a:lstStyle/>
          <a:p>
            <a:r>
              <a:rPr lang="fr-FR" dirty="0" smtClean="0"/>
              <a:t>Eléments</a:t>
            </a:r>
            <a:r>
              <a:rPr lang="fr-FR" baseline="0" dirty="0" smtClean="0"/>
              <a:t> techniques : TIC</a:t>
            </a:r>
          </a:p>
        </p:txBody>
      </p:sp>
      <p:sp>
        <p:nvSpPr>
          <p:cNvPr id="6" name="Ellipse 5"/>
          <p:cNvSpPr/>
          <p:nvPr/>
        </p:nvSpPr>
        <p:spPr>
          <a:xfrm>
            <a:off x="564704" y="4098135"/>
            <a:ext cx="1440160" cy="108012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229000" y="3174805"/>
            <a:ext cx="1440160" cy="923330"/>
          </a:xfrm>
          <a:prstGeom prst="rect">
            <a:avLst/>
          </a:prstGeom>
          <a:noFill/>
        </p:spPr>
        <p:txBody>
          <a:bodyPr wrap="square" rtlCol="0">
            <a:spAutoFit/>
          </a:bodyPr>
          <a:lstStyle/>
          <a:p>
            <a:r>
              <a:rPr lang="fr-FR" dirty="0" smtClean="0"/>
              <a:t>Individus techniques : Universités</a:t>
            </a:r>
            <a:endParaRPr lang="fr-FR" dirty="0"/>
          </a:p>
        </p:txBody>
      </p:sp>
      <p:sp>
        <p:nvSpPr>
          <p:cNvPr id="9" name="Triangle isocèle 8"/>
          <p:cNvSpPr/>
          <p:nvPr/>
        </p:nvSpPr>
        <p:spPr>
          <a:xfrm>
            <a:off x="2724944" y="2565648"/>
            <a:ext cx="2196244" cy="158282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5893296" y="3018015"/>
            <a:ext cx="2232248" cy="923330"/>
          </a:xfrm>
          <a:prstGeom prst="rect">
            <a:avLst/>
          </a:prstGeom>
          <a:noFill/>
        </p:spPr>
        <p:txBody>
          <a:bodyPr wrap="square" rtlCol="0">
            <a:spAutoFit/>
          </a:bodyPr>
          <a:lstStyle/>
          <a:p>
            <a:r>
              <a:rPr lang="fr-FR" dirty="0" smtClean="0"/>
              <a:t>Ensemble technique : enseignement supérieur</a:t>
            </a:r>
            <a:endParaRPr lang="fr-FR" dirty="0"/>
          </a:p>
        </p:txBody>
      </p:sp>
      <p:sp>
        <p:nvSpPr>
          <p:cNvPr id="11" name="Rectangle 10"/>
          <p:cNvSpPr/>
          <p:nvPr/>
        </p:nvSpPr>
        <p:spPr>
          <a:xfrm>
            <a:off x="5749280" y="2873999"/>
            <a:ext cx="2520280" cy="1368152"/>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courbée vers le bas 11"/>
          <p:cNvSpPr/>
          <p:nvPr/>
        </p:nvSpPr>
        <p:spPr>
          <a:xfrm rot="20174793">
            <a:off x="1464214" y="3018015"/>
            <a:ext cx="1792216"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708720" y="2805529"/>
            <a:ext cx="1368152" cy="646331"/>
          </a:xfrm>
          <a:prstGeom prst="rect">
            <a:avLst/>
          </a:prstGeom>
          <a:noFill/>
        </p:spPr>
        <p:txBody>
          <a:bodyPr wrap="square" rtlCol="0">
            <a:spAutoFit/>
          </a:bodyPr>
          <a:lstStyle/>
          <a:p>
            <a:r>
              <a:rPr lang="fr-FR" dirty="0"/>
              <a:t>causalité technique </a:t>
            </a:r>
          </a:p>
        </p:txBody>
      </p:sp>
      <p:sp>
        <p:nvSpPr>
          <p:cNvPr id="14" name="Flèche courbée vers le bas 13"/>
          <p:cNvSpPr/>
          <p:nvPr/>
        </p:nvSpPr>
        <p:spPr>
          <a:xfrm rot="20174793">
            <a:off x="4308529" y="2413964"/>
            <a:ext cx="1792216" cy="731520"/>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Flèche courbée vers le bas 14"/>
          <p:cNvSpPr/>
          <p:nvPr/>
        </p:nvSpPr>
        <p:spPr>
          <a:xfrm rot="11025421">
            <a:off x="4326048" y="4182209"/>
            <a:ext cx="2318434" cy="697556"/>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Flèche courbée vers le bas 15"/>
          <p:cNvSpPr/>
          <p:nvPr/>
        </p:nvSpPr>
        <p:spPr>
          <a:xfrm rot="8619150">
            <a:off x="1604056" y="4702161"/>
            <a:ext cx="1823243" cy="505626"/>
          </a:xfrm>
          <a:prstGeom prst="curved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Hexagone 16"/>
          <p:cNvSpPr/>
          <p:nvPr/>
        </p:nvSpPr>
        <p:spPr>
          <a:xfrm>
            <a:off x="2436912" y="2441951"/>
            <a:ext cx="2952328" cy="2695167"/>
          </a:xfrm>
          <a:prstGeom prst="hexagon">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213471" y="4254925"/>
            <a:ext cx="1219190" cy="923330"/>
          </a:xfrm>
          <a:prstGeom prst="rect">
            <a:avLst/>
          </a:prstGeom>
          <a:noFill/>
        </p:spPr>
        <p:txBody>
          <a:bodyPr wrap="square" rtlCol="0">
            <a:spAutoFit/>
          </a:bodyPr>
          <a:lstStyle/>
          <a:p>
            <a:r>
              <a:rPr lang="fr-FR" dirty="0" smtClean="0"/>
              <a:t>Milieux associés : marchés</a:t>
            </a:r>
            <a:endParaRPr lang="fr-FR" dirty="0"/>
          </a:p>
        </p:txBody>
      </p:sp>
      <p:sp>
        <p:nvSpPr>
          <p:cNvPr id="19" name="ZoneTexte 18"/>
          <p:cNvSpPr txBox="1"/>
          <p:nvPr/>
        </p:nvSpPr>
        <p:spPr>
          <a:xfrm>
            <a:off x="4705164" y="1556792"/>
            <a:ext cx="1368152" cy="646331"/>
          </a:xfrm>
          <a:prstGeom prst="rect">
            <a:avLst/>
          </a:prstGeom>
          <a:noFill/>
        </p:spPr>
        <p:txBody>
          <a:bodyPr wrap="square" rtlCol="0">
            <a:spAutoFit/>
          </a:bodyPr>
          <a:lstStyle/>
          <a:p>
            <a:r>
              <a:rPr lang="fr-FR" dirty="0" smtClean="0"/>
              <a:t>Médiation humaine</a:t>
            </a:r>
            <a:r>
              <a:rPr lang="fr-FR" dirty="0"/>
              <a:t> </a:t>
            </a:r>
          </a:p>
        </p:txBody>
      </p:sp>
      <p:cxnSp>
        <p:nvCxnSpPr>
          <p:cNvPr id="20" name="Connecteur droit 19"/>
          <p:cNvCxnSpPr/>
          <p:nvPr/>
        </p:nvCxnSpPr>
        <p:spPr>
          <a:xfrm flipV="1">
            <a:off x="492696" y="2015419"/>
            <a:ext cx="7632848" cy="324210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810724" y="1774496"/>
            <a:ext cx="1252375" cy="369332"/>
          </a:xfrm>
          <a:prstGeom prst="rect">
            <a:avLst/>
          </a:prstGeom>
          <a:noFill/>
        </p:spPr>
        <p:txBody>
          <a:bodyPr wrap="square" rtlCol="0">
            <a:spAutoFit/>
          </a:bodyPr>
          <a:lstStyle/>
          <a:p>
            <a:r>
              <a:rPr lang="fr-FR" b="1" dirty="0" smtClean="0"/>
              <a:t>Cycle 1</a:t>
            </a:r>
            <a:endParaRPr lang="fr-FR" b="1" dirty="0"/>
          </a:p>
        </p:txBody>
      </p:sp>
      <p:sp>
        <p:nvSpPr>
          <p:cNvPr id="22" name="ZoneTexte 21"/>
          <p:cNvSpPr txBox="1"/>
          <p:nvPr/>
        </p:nvSpPr>
        <p:spPr>
          <a:xfrm>
            <a:off x="4820941" y="5336328"/>
            <a:ext cx="1252375" cy="369332"/>
          </a:xfrm>
          <a:prstGeom prst="rect">
            <a:avLst/>
          </a:prstGeom>
          <a:noFill/>
        </p:spPr>
        <p:txBody>
          <a:bodyPr wrap="square" rtlCol="0">
            <a:spAutoFit/>
          </a:bodyPr>
          <a:lstStyle/>
          <a:p>
            <a:r>
              <a:rPr lang="fr-FR" b="1" dirty="0" smtClean="0"/>
              <a:t>Cycle 2</a:t>
            </a:r>
            <a:endParaRPr lang="fr-FR" b="1" dirty="0"/>
          </a:p>
        </p:txBody>
      </p:sp>
    </p:spTree>
    <p:extLst>
      <p:ext uri="{BB962C8B-B14F-4D97-AF65-F5344CB8AC3E}">
        <p14:creationId xmlns:p14="http://schemas.microsoft.com/office/powerpoint/2010/main" val="2787015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720080"/>
          </a:xfrm>
        </p:spPr>
        <p:txBody>
          <a:bodyPr>
            <a:normAutofit fontScale="90000"/>
          </a:bodyPr>
          <a:lstStyle/>
          <a:p>
            <a:r>
              <a:rPr lang="fr-FR" b="1" dirty="0" smtClean="0"/>
              <a:t>Application au cas de l’UVA</a:t>
            </a:r>
            <a:endParaRPr lang="fr-FR" b="1" dirty="0"/>
          </a:p>
        </p:txBody>
      </p:sp>
      <p:sp>
        <p:nvSpPr>
          <p:cNvPr id="3" name="Espace réservé du contenu 2"/>
          <p:cNvSpPr>
            <a:spLocks noGrp="1"/>
          </p:cNvSpPr>
          <p:nvPr>
            <p:ph idx="1"/>
          </p:nvPr>
        </p:nvSpPr>
        <p:spPr>
          <a:xfrm>
            <a:off x="467544" y="1124744"/>
            <a:ext cx="8229600" cy="5400600"/>
          </a:xfrm>
        </p:spPr>
        <p:txBody>
          <a:bodyPr>
            <a:normAutofit/>
          </a:bodyPr>
          <a:lstStyle/>
          <a:p>
            <a:r>
              <a:rPr lang="fr-FR" sz="1600" dirty="0" smtClean="0"/>
              <a:t>La </a:t>
            </a:r>
            <a:r>
              <a:rPr lang="fr-FR" sz="1600" dirty="0"/>
              <a:t>causalité technique initiale se trouve dans les éléments techniques que sont l’enseignement à distance et les TIC qui, introduits dans les universités africaines par le biais de l’UVA, en modifient les caractéristiques. La causalité technique initiale des éléments est ainsi intégrée aux individus (les universités africaines) puis à un ensemble (l’enseignement supérieur africain).</a:t>
            </a:r>
          </a:p>
          <a:p>
            <a:r>
              <a:rPr lang="fr-FR" sz="1600" dirty="0"/>
              <a:t>Le second cycle fait redescendre la causalité technique de l’ensemble (l’enseignement supérieur africain) dans les éléments (les TIC et la mise à distance de l’enseignement deviennent nécessaires) puis à de nouveaux individus (les universités européennes) puis dans de nouveaux ensembles (l’enseignement supérieur européen</a:t>
            </a:r>
            <a:r>
              <a:rPr lang="fr-FR" sz="1600" dirty="0" smtClean="0"/>
              <a:t>).</a:t>
            </a:r>
          </a:p>
          <a:p>
            <a:r>
              <a:rPr lang="fr-FR" sz="1600" dirty="0"/>
              <a:t>Cela expliquerait au moins en partie </a:t>
            </a:r>
            <a:r>
              <a:rPr lang="fr-FR" sz="1600" b="1" dirty="0"/>
              <a:t>le fait que l’on retrouve les mêmes discours des organismes internationaux concernant les universités aussi bien européennes qu’africaines, sur la nécessité de moderniser les universités traditionnelles</a:t>
            </a:r>
            <a:r>
              <a:rPr lang="fr-FR" sz="1600" dirty="0"/>
              <a:t>, par l’intégration des TIC et de l’enseignement à distance, pour répondre aux problèmes de capacité d’accueil des universités et améliorer la qualité des enseignements universitaires</a:t>
            </a:r>
            <a:r>
              <a:rPr lang="fr-FR" sz="1600" dirty="0" smtClean="0"/>
              <a:t>.</a:t>
            </a:r>
          </a:p>
          <a:p>
            <a:r>
              <a:rPr lang="fr-FR" sz="1600" dirty="0" smtClean="0"/>
              <a:t>Dans cette perspective, si les </a:t>
            </a:r>
            <a:r>
              <a:rPr lang="fr-FR" sz="1600" dirty="0"/>
              <a:t>organismes internationaux poursuivent leurs investissements dans l’UVA malgré l’échec de la fonction d’autofinancement  et de  la fuite de capitaux qu’elle représente, c’est </a:t>
            </a:r>
            <a:r>
              <a:rPr lang="fr-FR" sz="1600" dirty="0" smtClean="0"/>
              <a:t> parce </a:t>
            </a:r>
            <a:r>
              <a:rPr lang="fr-FR" sz="1600" dirty="0"/>
              <a:t>qu’</a:t>
            </a:r>
            <a:r>
              <a:rPr lang="fr-FR" sz="1600" b="1" dirty="0"/>
              <a:t>à travers l’UVA, c’est la réalité technique de l’université virtuelle qui acquiert une postérité</a:t>
            </a:r>
            <a:r>
              <a:rPr lang="fr-FR" sz="1600" dirty="0"/>
              <a:t> dans un milieu techno-géographique associé plus vaste que le milieu de l’enseignement supérieur africain : celui </a:t>
            </a:r>
            <a:r>
              <a:rPr lang="fr-FR" sz="1600" dirty="0" smtClean="0"/>
              <a:t>des différents marchés de </a:t>
            </a:r>
            <a:r>
              <a:rPr lang="fr-FR" sz="1600" dirty="0"/>
              <a:t>l’enseignement </a:t>
            </a:r>
            <a:r>
              <a:rPr lang="fr-FR" sz="1600" dirty="0" smtClean="0"/>
              <a:t>supérieur, même si un milieu associé unique n’est pas souhaitable dans le cas des ensembles techniques (Simondon, 1958, p.66).</a:t>
            </a:r>
            <a:endParaRPr lang="fr-FR" sz="1600" dirty="0"/>
          </a:p>
          <a:p>
            <a:endParaRPr lang="fr-FR" sz="1600" dirty="0" smtClean="0"/>
          </a:p>
          <a:p>
            <a:endParaRPr lang="fr-FR" sz="1600" dirty="0"/>
          </a:p>
          <a:p>
            <a:endParaRPr lang="fr-FR" sz="1600" dirty="0" smtClean="0"/>
          </a:p>
          <a:p>
            <a:endParaRPr lang="fr-FR" sz="1600" dirty="0"/>
          </a:p>
          <a:p>
            <a:endParaRPr lang="fr-FR" sz="1600" b="1" dirty="0"/>
          </a:p>
          <a:p>
            <a:pPr lvl="2"/>
            <a:endParaRPr lang="fr-FR" sz="800" dirty="0"/>
          </a:p>
          <a:p>
            <a:endParaRPr lang="fr-FR" sz="1600" dirty="0"/>
          </a:p>
        </p:txBody>
      </p:sp>
    </p:spTree>
    <p:extLst>
      <p:ext uri="{BB962C8B-B14F-4D97-AF65-F5344CB8AC3E}">
        <p14:creationId xmlns:p14="http://schemas.microsoft.com/office/powerpoint/2010/main" val="2132453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68952" cy="720080"/>
          </a:xfrm>
        </p:spPr>
        <p:txBody>
          <a:bodyPr>
            <a:normAutofit fontScale="90000"/>
          </a:bodyPr>
          <a:lstStyle/>
          <a:p>
            <a:r>
              <a:rPr lang="fr-FR" b="1" dirty="0" smtClean="0"/>
              <a:t>Loi </a:t>
            </a:r>
            <a:r>
              <a:rPr lang="fr-FR" b="1" dirty="0"/>
              <a:t>de </a:t>
            </a:r>
            <a:r>
              <a:rPr lang="fr-FR" b="1" dirty="0" smtClean="0"/>
              <a:t>relaxation appliquée à l’UVA</a:t>
            </a:r>
            <a:endParaRPr lang="fr-FR" b="1" dirty="0"/>
          </a:p>
        </p:txBody>
      </p:sp>
      <p:sp>
        <p:nvSpPr>
          <p:cNvPr id="5" name="ZoneTexte 4"/>
          <p:cNvSpPr txBox="1"/>
          <p:nvPr/>
        </p:nvSpPr>
        <p:spPr>
          <a:xfrm>
            <a:off x="683568" y="4421832"/>
            <a:ext cx="1368152" cy="923330"/>
          </a:xfrm>
          <a:prstGeom prst="rect">
            <a:avLst/>
          </a:prstGeom>
          <a:noFill/>
        </p:spPr>
        <p:txBody>
          <a:bodyPr wrap="square" rtlCol="0">
            <a:spAutoFit/>
          </a:bodyPr>
          <a:lstStyle/>
          <a:p>
            <a:r>
              <a:rPr lang="fr-FR" dirty="0" smtClean="0"/>
              <a:t>Eléments</a:t>
            </a:r>
            <a:r>
              <a:rPr lang="fr-FR" baseline="0" dirty="0" smtClean="0"/>
              <a:t> techniques : TIC</a:t>
            </a:r>
          </a:p>
        </p:txBody>
      </p:sp>
      <p:sp>
        <p:nvSpPr>
          <p:cNvPr id="6" name="Ellipse 5"/>
          <p:cNvSpPr/>
          <p:nvPr/>
        </p:nvSpPr>
        <p:spPr>
          <a:xfrm>
            <a:off x="474620" y="4108622"/>
            <a:ext cx="1577100" cy="154939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669885" y="2586593"/>
            <a:ext cx="684076" cy="369332"/>
          </a:xfrm>
          <a:prstGeom prst="rect">
            <a:avLst/>
          </a:prstGeom>
          <a:noFill/>
        </p:spPr>
        <p:txBody>
          <a:bodyPr wrap="square" rtlCol="0">
            <a:spAutoFit/>
          </a:bodyPr>
          <a:lstStyle/>
          <a:p>
            <a:r>
              <a:rPr lang="fr-FR" dirty="0" smtClean="0"/>
              <a:t>UVA</a:t>
            </a:r>
            <a:endParaRPr lang="fr-FR" dirty="0"/>
          </a:p>
        </p:txBody>
      </p:sp>
      <p:sp>
        <p:nvSpPr>
          <p:cNvPr id="9" name="Triangle isocèle 8"/>
          <p:cNvSpPr/>
          <p:nvPr/>
        </p:nvSpPr>
        <p:spPr>
          <a:xfrm>
            <a:off x="3435859" y="2205393"/>
            <a:ext cx="1152128" cy="83094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6563640" y="2309594"/>
            <a:ext cx="2232248" cy="923330"/>
          </a:xfrm>
          <a:prstGeom prst="rect">
            <a:avLst/>
          </a:prstGeom>
          <a:noFill/>
        </p:spPr>
        <p:txBody>
          <a:bodyPr wrap="square" rtlCol="0">
            <a:spAutoFit/>
          </a:bodyPr>
          <a:lstStyle/>
          <a:p>
            <a:r>
              <a:rPr lang="fr-FR" dirty="0" smtClean="0"/>
              <a:t>Ensemble technique : enseignement supérieur mondial</a:t>
            </a:r>
            <a:endParaRPr lang="fr-FR" dirty="0"/>
          </a:p>
        </p:txBody>
      </p:sp>
      <p:sp>
        <p:nvSpPr>
          <p:cNvPr id="11" name="Rectangle 10"/>
          <p:cNvSpPr/>
          <p:nvPr/>
        </p:nvSpPr>
        <p:spPr>
          <a:xfrm>
            <a:off x="6284884" y="2111754"/>
            <a:ext cx="2520280" cy="1368152"/>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courbée vers le bas 11"/>
          <p:cNvSpPr/>
          <p:nvPr/>
        </p:nvSpPr>
        <p:spPr>
          <a:xfrm rot="19772885">
            <a:off x="603761" y="2857024"/>
            <a:ext cx="3128511" cy="62636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474873" y="2604140"/>
            <a:ext cx="1368152" cy="646331"/>
          </a:xfrm>
          <a:prstGeom prst="rect">
            <a:avLst/>
          </a:prstGeom>
          <a:noFill/>
        </p:spPr>
        <p:txBody>
          <a:bodyPr wrap="square" rtlCol="0">
            <a:spAutoFit/>
          </a:bodyPr>
          <a:lstStyle/>
          <a:p>
            <a:r>
              <a:rPr lang="fr-FR" dirty="0"/>
              <a:t>causalité technique </a:t>
            </a:r>
          </a:p>
        </p:txBody>
      </p:sp>
      <p:sp>
        <p:nvSpPr>
          <p:cNvPr id="14" name="Flèche courbée vers le bas 13"/>
          <p:cNvSpPr/>
          <p:nvPr/>
        </p:nvSpPr>
        <p:spPr>
          <a:xfrm rot="21255661">
            <a:off x="4188132" y="1513316"/>
            <a:ext cx="2770501" cy="731520"/>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Flèche courbée vers le bas 14"/>
          <p:cNvSpPr/>
          <p:nvPr/>
        </p:nvSpPr>
        <p:spPr>
          <a:xfrm rot="7387758">
            <a:off x="6069661" y="3884196"/>
            <a:ext cx="1413948" cy="697556"/>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Flèche courbée vers le bas 15"/>
          <p:cNvSpPr/>
          <p:nvPr/>
        </p:nvSpPr>
        <p:spPr>
          <a:xfrm rot="10040594">
            <a:off x="1140099" y="5220532"/>
            <a:ext cx="1823243" cy="505626"/>
          </a:xfrm>
          <a:prstGeom prst="curved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Hexagone 16"/>
          <p:cNvSpPr/>
          <p:nvPr/>
        </p:nvSpPr>
        <p:spPr>
          <a:xfrm>
            <a:off x="1158949" y="1052736"/>
            <a:ext cx="5789315" cy="5544616"/>
          </a:xfrm>
          <a:prstGeom prst="hexagon">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2360322" y="1278912"/>
            <a:ext cx="2414770" cy="1200329"/>
          </a:xfrm>
          <a:prstGeom prst="rect">
            <a:avLst/>
          </a:prstGeom>
          <a:noFill/>
        </p:spPr>
        <p:txBody>
          <a:bodyPr wrap="square" rtlCol="0">
            <a:spAutoFit/>
          </a:bodyPr>
          <a:lstStyle/>
          <a:p>
            <a:r>
              <a:rPr lang="fr-FR" dirty="0" smtClean="0"/>
              <a:t>Milieu associé : marché de l’enseignement supérieur à distance africain</a:t>
            </a:r>
            <a:endParaRPr lang="fr-FR" dirty="0"/>
          </a:p>
        </p:txBody>
      </p:sp>
      <p:sp>
        <p:nvSpPr>
          <p:cNvPr id="19" name="ZoneTexte 18"/>
          <p:cNvSpPr txBox="1"/>
          <p:nvPr/>
        </p:nvSpPr>
        <p:spPr>
          <a:xfrm>
            <a:off x="5773130" y="1154781"/>
            <a:ext cx="2228300" cy="369332"/>
          </a:xfrm>
          <a:prstGeom prst="rect">
            <a:avLst/>
          </a:prstGeom>
          <a:noFill/>
        </p:spPr>
        <p:txBody>
          <a:bodyPr wrap="square" rtlCol="0">
            <a:spAutoFit/>
          </a:bodyPr>
          <a:lstStyle/>
          <a:p>
            <a:r>
              <a:rPr lang="fr-FR" dirty="0" smtClean="0"/>
              <a:t>Médiation humaine</a:t>
            </a:r>
            <a:r>
              <a:rPr lang="fr-FR" dirty="0"/>
              <a:t> </a:t>
            </a:r>
          </a:p>
        </p:txBody>
      </p:sp>
      <p:cxnSp>
        <p:nvCxnSpPr>
          <p:cNvPr id="20" name="Connecteur droit 19"/>
          <p:cNvCxnSpPr/>
          <p:nvPr/>
        </p:nvCxnSpPr>
        <p:spPr>
          <a:xfrm flipV="1">
            <a:off x="474620" y="1512145"/>
            <a:ext cx="8489868" cy="414586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474620" y="1327478"/>
            <a:ext cx="1252375" cy="369332"/>
          </a:xfrm>
          <a:prstGeom prst="rect">
            <a:avLst/>
          </a:prstGeom>
          <a:noFill/>
        </p:spPr>
        <p:txBody>
          <a:bodyPr wrap="square" rtlCol="0">
            <a:spAutoFit/>
          </a:bodyPr>
          <a:lstStyle/>
          <a:p>
            <a:r>
              <a:rPr lang="fr-FR" b="1" dirty="0" smtClean="0"/>
              <a:t>Cycle 1</a:t>
            </a:r>
            <a:endParaRPr lang="fr-FR" b="1" dirty="0"/>
          </a:p>
        </p:txBody>
      </p:sp>
      <p:sp>
        <p:nvSpPr>
          <p:cNvPr id="22" name="ZoneTexte 21"/>
          <p:cNvSpPr txBox="1"/>
          <p:nvPr/>
        </p:nvSpPr>
        <p:spPr>
          <a:xfrm>
            <a:off x="6948264" y="5473345"/>
            <a:ext cx="1252375" cy="369332"/>
          </a:xfrm>
          <a:prstGeom prst="rect">
            <a:avLst/>
          </a:prstGeom>
          <a:noFill/>
        </p:spPr>
        <p:txBody>
          <a:bodyPr wrap="square" rtlCol="0">
            <a:spAutoFit/>
          </a:bodyPr>
          <a:lstStyle/>
          <a:p>
            <a:r>
              <a:rPr lang="fr-FR" b="1" dirty="0" smtClean="0"/>
              <a:t>Cycle 2</a:t>
            </a:r>
            <a:endParaRPr lang="fr-FR" b="1" dirty="0"/>
          </a:p>
        </p:txBody>
      </p:sp>
      <p:sp>
        <p:nvSpPr>
          <p:cNvPr id="23" name="Triangle isocèle 22"/>
          <p:cNvSpPr/>
          <p:nvPr/>
        </p:nvSpPr>
        <p:spPr>
          <a:xfrm>
            <a:off x="4188332" y="3140368"/>
            <a:ext cx="2221396" cy="155427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7317354" y="3909808"/>
            <a:ext cx="1368152" cy="646331"/>
          </a:xfrm>
          <a:prstGeom prst="rect">
            <a:avLst/>
          </a:prstGeom>
          <a:noFill/>
        </p:spPr>
        <p:txBody>
          <a:bodyPr wrap="square" rtlCol="0">
            <a:spAutoFit/>
          </a:bodyPr>
          <a:lstStyle/>
          <a:p>
            <a:r>
              <a:rPr lang="fr-FR" dirty="0" smtClean="0"/>
              <a:t>Médiation humaine</a:t>
            </a:r>
            <a:r>
              <a:rPr lang="fr-FR" dirty="0"/>
              <a:t> </a:t>
            </a:r>
          </a:p>
        </p:txBody>
      </p:sp>
      <p:sp>
        <p:nvSpPr>
          <p:cNvPr id="25" name="ZoneTexte 24"/>
          <p:cNvSpPr txBox="1"/>
          <p:nvPr/>
        </p:nvSpPr>
        <p:spPr>
          <a:xfrm>
            <a:off x="4664141" y="3771309"/>
            <a:ext cx="1284861" cy="923330"/>
          </a:xfrm>
          <a:prstGeom prst="rect">
            <a:avLst/>
          </a:prstGeom>
          <a:noFill/>
        </p:spPr>
        <p:txBody>
          <a:bodyPr wrap="square" rtlCol="0">
            <a:spAutoFit/>
          </a:bodyPr>
          <a:lstStyle/>
          <a:p>
            <a:r>
              <a:rPr lang="fr-FR" dirty="0" smtClean="0"/>
              <a:t>Universités virtuelles (UVS, UPA)</a:t>
            </a:r>
            <a:endParaRPr lang="fr-FR" dirty="0"/>
          </a:p>
        </p:txBody>
      </p:sp>
      <p:sp>
        <p:nvSpPr>
          <p:cNvPr id="26" name="Triangle isocèle 25"/>
          <p:cNvSpPr/>
          <p:nvPr/>
        </p:nvSpPr>
        <p:spPr>
          <a:xfrm>
            <a:off x="2568810" y="3601952"/>
            <a:ext cx="2221396" cy="155427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3021692" y="4387738"/>
            <a:ext cx="1558549" cy="646331"/>
          </a:xfrm>
          <a:prstGeom prst="rect">
            <a:avLst/>
          </a:prstGeom>
          <a:noFill/>
        </p:spPr>
        <p:txBody>
          <a:bodyPr wrap="square" rtlCol="0">
            <a:spAutoFit/>
          </a:bodyPr>
          <a:lstStyle/>
          <a:p>
            <a:r>
              <a:rPr lang="fr-FR" dirty="0" smtClean="0"/>
              <a:t>Universités traditionnelles</a:t>
            </a:r>
            <a:endParaRPr lang="fr-FR" dirty="0"/>
          </a:p>
        </p:txBody>
      </p:sp>
      <p:sp>
        <p:nvSpPr>
          <p:cNvPr id="28" name="ZoneTexte 27"/>
          <p:cNvSpPr txBox="1"/>
          <p:nvPr/>
        </p:nvSpPr>
        <p:spPr>
          <a:xfrm>
            <a:off x="2601952" y="5381012"/>
            <a:ext cx="3528588" cy="923330"/>
          </a:xfrm>
          <a:prstGeom prst="rect">
            <a:avLst/>
          </a:prstGeom>
          <a:noFill/>
        </p:spPr>
        <p:txBody>
          <a:bodyPr wrap="square" rtlCol="0">
            <a:spAutoFit/>
          </a:bodyPr>
          <a:lstStyle/>
          <a:p>
            <a:r>
              <a:rPr lang="fr-FR" dirty="0" smtClean="0"/>
              <a:t>Milieux associés : marchés de l’enseignement supérieur africain, européen, etc.</a:t>
            </a:r>
            <a:endParaRPr lang="fr-FR" dirty="0"/>
          </a:p>
        </p:txBody>
      </p:sp>
    </p:spTree>
    <p:extLst>
      <p:ext uri="{BB962C8B-B14F-4D97-AF65-F5344CB8AC3E}">
        <p14:creationId xmlns:p14="http://schemas.microsoft.com/office/powerpoint/2010/main" val="3922186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Postérité de la réalité technique de l’université virtuelle </a:t>
            </a:r>
            <a:endParaRPr lang="fr-FR" dirty="0"/>
          </a:p>
        </p:txBody>
      </p:sp>
      <p:sp>
        <p:nvSpPr>
          <p:cNvPr id="3" name="Espace réservé du contenu 2"/>
          <p:cNvSpPr>
            <a:spLocks noGrp="1"/>
          </p:cNvSpPr>
          <p:nvPr>
            <p:ph idx="1"/>
          </p:nvPr>
        </p:nvSpPr>
        <p:spPr>
          <a:xfrm>
            <a:off x="251520" y="1556792"/>
            <a:ext cx="8579296" cy="4824536"/>
          </a:xfrm>
        </p:spPr>
        <p:txBody>
          <a:bodyPr>
            <a:normAutofit/>
          </a:bodyPr>
          <a:lstStyle/>
          <a:p>
            <a:r>
              <a:rPr lang="fr-FR" sz="1600" dirty="0"/>
              <a:t>Selon G. Simondon, </a:t>
            </a:r>
            <a:r>
              <a:rPr lang="fr-FR" sz="1600" b="1" dirty="0"/>
              <a:t>pour qu’une réalité technique ait une postérité, autrement dit se maintienne et se développe, elle doit connaitre les deux cycles de la formule de relaxation qui la fait passer des éléments techniques aux individus techniques puis aux ensembles  et réciproquement</a:t>
            </a:r>
            <a:r>
              <a:rPr lang="fr-FR" sz="1600" dirty="0" smtClean="0"/>
              <a:t>.</a:t>
            </a:r>
          </a:p>
          <a:p>
            <a:r>
              <a:rPr lang="fr-FR" sz="1600" b="1" dirty="0" smtClean="0"/>
              <a:t>Cela se confirme dans le cas des universités virtuelles </a:t>
            </a:r>
            <a:r>
              <a:rPr lang="fr-FR" sz="1600" dirty="0" smtClean="0"/>
              <a:t>comme le montrent :</a:t>
            </a:r>
          </a:p>
          <a:p>
            <a:pPr lvl="1"/>
            <a:r>
              <a:rPr lang="fr-FR" sz="1600" dirty="0" smtClean="0"/>
              <a:t> la création en 2013 de l’Université Virtuelle du Sénégal, université publique dont les enseignements se font à distance, </a:t>
            </a:r>
          </a:p>
          <a:p>
            <a:pPr lvl="1"/>
            <a:r>
              <a:rPr lang="fr-FR" sz="1600" dirty="0" smtClean="0"/>
              <a:t>le lancement en 2012 de l’Université virtuelle Panafricaine qui est n’est pas un institut d’enseignement à distance mais qui a en commun avec l’UVA le modèle « d’université distribuée » à échelle continentale </a:t>
            </a:r>
          </a:p>
          <a:p>
            <a:r>
              <a:rPr lang="fr-FR" sz="1600" b="1" dirty="0" smtClean="0"/>
              <a:t>Cela se confirme aussi dans l’évolution récente de l’UVA </a:t>
            </a:r>
            <a:r>
              <a:rPr lang="fr-FR" sz="1600" dirty="0" smtClean="0"/>
              <a:t>qui connait </a:t>
            </a:r>
            <a:r>
              <a:rPr lang="fr-FR" sz="1600" dirty="0"/>
              <a:t>une période de croissance et de développement continu de son réseau et de ses partenariats sur la période 2009-2014 </a:t>
            </a:r>
            <a:r>
              <a:rPr lang="fr-FR" sz="1600" dirty="0" smtClean="0"/>
              <a:t>avec une</a:t>
            </a:r>
            <a:r>
              <a:rPr lang="fr-FR" sz="1600" dirty="0"/>
              <a:t> </a:t>
            </a:r>
            <a:r>
              <a:rPr lang="fr-FR" sz="1600" dirty="0" smtClean="0"/>
              <a:t>deuxième </a:t>
            </a:r>
            <a:r>
              <a:rPr lang="fr-FR" sz="1600" dirty="0"/>
              <a:t>phase du projet Multinational financé par la BAD est lancé pour la période 2012-2017 et concerne 27 institutions partenaires dans 21 pays (9 anglophones, 9 francophones et 3 lusophones).  </a:t>
            </a:r>
            <a:endParaRPr lang="fr-FR" sz="1600" dirty="0" smtClean="0"/>
          </a:p>
          <a:p>
            <a:r>
              <a:rPr lang="fr-FR" sz="1600" b="1" dirty="0" smtClean="0"/>
              <a:t>L’UVA est devenue le principal réseau panafricain de formation ouverte, à distance et eLearning </a:t>
            </a:r>
            <a:r>
              <a:rPr lang="fr-FR" sz="1600" dirty="0" smtClean="0"/>
              <a:t>(Open, Distance et e-Learning (ODeL)), compte 19 pays membres ayant signé la charte 2010 de l’UVA, </a:t>
            </a:r>
            <a:r>
              <a:rPr lang="fr-FR" sz="1600" b="1" dirty="0" smtClean="0"/>
              <a:t>et vise à devenir une université à part entière.</a:t>
            </a:r>
          </a:p>
          <a:p>
            <a:endParaRPr lang="fr-FR" sz="1600" b="1" dirty="0" smtClean="0"/>
          </a:p>
          <a:p>
            <a:endParaRPr lang="fr-FR" sz="1600" dirty="0"/>
          </a:p>
          <a:p>
            <a:endParaRPr lang="fr-FR" sz="1600" dirty="0" smtClean="0"/>
          </a:p>
          <a:p>
            <a:pPr marL="457200" lvl="1" indent="0">
              <a:buNone/>
            </a:pPr>
            <a:endParaRPr lang="fr-FR" sz="1600" dirty="0" smtClean="0"/>
          </a:p>
          <a:p>
            <a:pPr lvl="1"/>
            <a:endParaRPr lang="fr-FR" sz="1600" dirty="0"/>
          </a:p>
          <a:p>
            <a:endParaRPr lang="fr-FR" sz="1600" dirty="0"/>
          </a:p>
        </p:txBody>
      </p:sp>
    </p:spTree>
    <p:extLst>
      <p:ext uri="{BB962C8B-B14F-4D97-AF65-F5344CB8AC3E}">
        <p14:creationId xmlns:p14="http://schemas.microsoft.com/office/powerpoint/2010/main" val="1398869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a:t>L’évolution récente de l’UVA</a:t>
            </a:r>
          </a:p>
        </p:txBody>
      </p:sp>
      <p:pic>
        <p:nvPicPr>
          <p:cNvPr id="5" name="Image 4"/>
          <p:cNvPicPr/>
          <p:nvPr/>
        </p:nvPicPr>
        <p:blipFill>
          <a:blip r:embed="rId3">
            <a:extLst>
              <a:ext uri="{28A0092B-C50C-407E-A947-70E740481C1C}">
                <a14:useLocalDpi xmlns:a14="http://schemas.microsoft.com/office/drawing/2010/main" val="0"/>
              </a:ext>
            </a:extLst>
          </a:blip>
          <a:srcRect/>
          <a:stretch>
            <a:fillRect/>
          </a:stretch>
        </p:blipFill>
        <p:spPr bwMode="auto">
          <a:xfrm>
            <a:off x="2737530" y="1229816"/>
            <a:ext cx="6048672" cy="4980682"/>
          </a:xfrm>
          <a:prstGeom prst="rect">
            <a:avLst/>
          </a:prstGeom>
          <a:noFill/>
          <a:ln>
            <a:noFill/>
          </a:ln>
        </p:spPr>
      </p:pic>
      <p:sp>
        <p:nvSpPr>
          <p:cNvPr id="6" name="ZoneTexte 5"/>
          <p:cNvSpPr txBox="1"/>
          <p:nvPr/>
        </p:nvSpPr>
        <p:spPr>
          <a:xfrm>
            <a:off x="323528" y="1229816"/>
            <a:ext cx="2448272" cy="4770537"/>
          </a:xfrm>
          <a:prstGeom prst="rect">
            <a:avLst/>
          </a:prstGeom>
          <a:noFill/>
        </p:spPr>
        <p:txBody>
          <a:bodyPr wrap="square" rtlCol="0">
            <a:spAutoFit/>
          </a:bodyPr>
          <a:lstStyle/>
          <a:p>
            <a:r>
              <a:rPr lang="fr-FR" sz="1600" dirty="0"/>
              <a:t>Au mois de juin 2015, l’effectif de 63 000 « diplômés étudiants » (et non « formés » comme souvent indiqué), est mis en avant, de même que le réseau mis en place par l’UVA constitué de 53 institutions partenaires réparties sur 30 pays d’Afrique subsaharienne témoignant ainsi du fait que « Les activités de l'UVA transcendent les frontières et les langues dans l'Afrique anglophone, francophone et lusophone » (UVA, Rapport annuel 2014-2015, p.8</a:t>
            </a:r>
            <a:r>
              <a:rPr lang="fr-FR" sz="1600" dirty="0" smtClean="0"/>
              <a:t>).</a:t>
            </a:r>
            <a:endParaRPr lang="fr-FR" sz="1600" dirty="0"/>
          </a:p>
        </p:txBody>
      </p:sp>
    </p:spTree>
    <p:extLst>
      <p:ext uri="{BB962C8B-B14F-4D97-AF65-F5344CB8AC3E}">
        <p14:creationId xmlns:p14="http://schemas.microsoft.com/office/powerpoint/2010/main" val="4029319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smtClean="0"/>
              <a:t>Conclusion</a:t>
            </a:r>
            <a:endParaRPr lang="fr-FR" b="1" dirty="0"/>
          </a:p>
        </p:txBody>
      </p:sp>
      <p:sp>
        <p:nvSpPr>
          <p:cNvPr id="6" name="ZoneTexte 5"/>
          <p:cNvSpPr txBox="1"/>
          <p:nvPr/>
        </p:nvSpPr>
        <p:spPr>
          <a:xfrm>
            <a:off x="683568" y="1124744"/>
            <a:ext cx="7928872" cy="5262979"/>
          </a:xfrm>
          <a:prstGeom prst="rect">
            <a:avLst/>
          </a:prstGeom>
          <a:noFill/>
        </p:spPr>
        <p:txBody>
          <a:bodyPr wrap="square" rtlCol="0">
            <a:spAutoFit/>
          </a:bodyPr>
          <a:lstStyle/>
          <a:p>
            <a:r>
              <a:rPr lang="fr-FR" sz="1600" dirty="0" smtClean="0"/>
              <a:t>L’UVA met </a:t>
            </a:r>
            <a:r>
              <a:rPr lang="fr-FR" sz="1600" dirty="0"/>
              <a:t>en concurrence </a:t>
            </a:r>
            <a:r>
              <a:rPr lang="fr-FR" sz="1600" dirty="0" smtClean="0"/>
              <a:t>les </a:t>
            </a:r>
            <a:r>
              <a:rPr lang="fr-FR" sz="1600" dirty="0"/>
              <a:t>deux visions de </a:t>
            </a:r>
            <a:r>
              <a:rPr lang="fr-FR" sz="1600" dirty="0" smtClean="0"/>
              <a:t>l’université, anglo-saxonne et humboltienne, </a:t>
            </a:r>
            <a:r>
              <a:rPr lang="fr-FR" sz="1600" dirty="0"/>
              <a:t>à priori exclusives l’une de l’autre, mais permet aussi la mise en rapport de ces deux idéologies avec l’évolution </a:t>
            </a:r>
            <a:r>
              <a:rPr lang="fr-FR" sz="1600" dirty="0" smtClean="0"/>
              <a:t>technologique,</a:t>
            </a:r>
          </a:p>
          <a:p>
            <a:endParaRPr lang="fr-FR" sz="1600" dirty="0"/>
          </a:p>
          <a:p>
            <a:r>
              <a:rPr lang="fr-FR" sz="1600" dirty="0" smtClean="0"/>
              <a:t>Selon </a:t>
            </a:r>
            <a:r>
              <a:rPr lang="fr-FR" sz="1600" dirty="0"/>
              <a:t>P.-J. Loiret, ce contexte idéologique de démocratisation de la société par la concurrence et le développement technologique est présent dans le texte fondateur de l’UVA (Loiret, 2007, p.68) qui constitue </a:t>
            </a:r>
            <a:r>
              <a:rPr lang="fr-FR" sz="1600" dirty="0" smtClean="0"/>
              <a:t> une </a:t>
            </a:r>
            <a:r>
              <a:rPr lang="fr-FR" sz="1600" dirty="0"/>
              <a:t>expérimentation de la Banque mondiale, non seulement technologique (diffusion d’Internet par satellite), mais aussi des potentialités économiques induites par la  libéralisation du marché de l’enseignement supérieur favorisée par le développement de l’enseignement à distance instrumenté par les TIC. </a:t>
            </a:r>
            <a:endParaRPr lang="fr-FR" sz="1600" dirty="0" smtClean="0"/>
          </a:p>
          <a:p>
            <a:endParaRPr lang="fr-FR" sz="1600" dirty="0"/>
          </a:p>
          <a:p>
            <a:r>
              <a:rPr lang="fr-FR" sz="1600" dirty="0"/>
              <a:t>Se pose alors d’une part la question de savoir jusqu’à quel point la technologie est mise au service de la libéralisation du marché de l’enseignement supérieur, et d’autre part, la question de savoir si l’UVA, en tant qu’université virtuelle, est représentative de la société de l’information annoncée à l’époque de son lancement, ou si elle témoigne simplement, avec les autres formes institutionnelles d’enseignement à distance, de ce que G. Simondon nomme la « phase de saturation » caractéristique de l’évolution des techniques et qui se traduit par une période marquée par l’apparition de nombreuses formes d’intégration des nouvelles technologies précédant un phénomène de convergence vers la forme fonctionnelle la plus adaptée (Simondon, 1958, p.23). </a:t>
            </a:r>
          </a:p>
          <a:p>
            <a:pPr marL="285750" indent="-285750">
              <a:buFont typeface="Arial" panose="020B0604020202020204" pitchFamily="34" charset="0"/>
              <a:buChar char="•"/>
            </a:pPr>
            <a:endParaRPr lang="fr-FR" sz="1600" dirty="0"/>
          </a:p>
        </p:txBody>
      </p:sp>
    </p:spTree>
    <p:extLst>
      <p:ext uri="{BB962C8B-B14F-4D97-AF65-F5344CB8AC3E}">
        <p14:creationId xmlns:p14="http://schemas.microsoft.com/office/powerpoint/2010/main" val="33524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008112"/>
          </a:xfrm>
        </p:spPr>
        <p:txBody>
          <a:bodyPr>
            <a:normAutofit fontScale="90000"/>
          </a:bodyPr>
          <a:lstStyle/>
          <a:p>
            <a:r>
              <a:rPr lang="fr-FR" b="1" dirty="0"/>
              <a:t>Les débuts de </a:t>
            </a:r>
            <a:r>
              <a:rPr lang="fr-FR" b="1" dirty="0" smtClean="0"/>
              <a:t>l’Université Virtuelle Africaine (UVA)</a:t>
            </a:r>
            <a:endParaRPr lang="fr-FR" dirty="0"/>
          </a:p>
        </p:txBody>
      </p:sp>
      <p:sp>
        <p:nvSpPr>
          <p:cNvPr id="3" name="Espace réservé du contenu 2"/>
          <p:cNvSpPr>
            <a:spLocks noGrp="1"/>
          </p:cNvSpPr>
          <p:nvPr>
            <p:ph idx="1"/>
          </p:nvPr>
        </p:nvSpPr>
        <p:spPr>
          <a:xfrm>
            <a:off x="4339679" y="1484784"/>
            <a:ext cx="4355033" cy="4133056"/>
          </a:xfrm>
        </p:spPr>
        <p:txBody>
          <a:bodyPr>
            <a:normAutofit/>
          </a:bodyPr>
          <a:lstStyle/>
          <a:p>
            <a:r>
              <a:rPr lang="fr-FR" sz="1600" dirty="0"/>
              <a:t>La période 1997-1999 a constitué la phase de "preuve de concept" au cours de laquelle 19 centres d'apprentissage pour l'enseignement à distance ont été implantées dans des universités existantes de 15 pays africains. </a:t>
            </a:r>
            <a:endParaRPr lang="fr-FR" sz="1600" dirty="0" smtClean="0"/>
          </a:p>
          <a:p>
            <a:r>
              <a:rPr lang="fr-FR" sz="1600" dirty="0" smtClean="0"/>
              <a:t>Les </a:t>
            </a:r>
            <a:r>
              <a:rPr lang="fr-FR" sz="1600" dirty="0"/>
              <a:t>cours de courte durée correspondant à du développement professionnel étaient transmis à distance (principalement des États-Unis) par des installations de vidéoconférence. </a:t>
            </a:r>
            <a:endParaRPr lang="fr-FR" sz="1600" dirty="0" smtClean="0"/>
          </a:p>
          <a:p>
            <a:r>
              <a:rPr lang="fr-FR" sz="1600" dirty="0" smtClean="0"/>
              <a:t>C’est </a:t>
            </a:r>
            <a:r>
              <a:rPr lang="fr-FR" sz="1600" dirty="0"/>
              <a:t>au cours de cette phase que l’UVA correspond à ce que G. Simondon nomme une « hypertélie », c’est-à-dire qu’il y a survalorisation d’un objet technique dans un milieu désadapté à son fonctionnement. </a:t>
            </a:r>
          </a:p>
          <a:p>
            <a:endParaRPr lang="fr-FR" sz="1600" dirty="0"/>
          </a:p>
        </p:txBody>
      </p:sp>
      <p:sp>
        <p:nvSpPr>
          <p:cNvPr id="4" name="ZoneTexte 3"/>
          <p:cNvSpPr txBox="1"/>
          <p:nvPr/>
        </p:nvSpPr>
        <p:spPr>
          <a:xfrm>
            <a:off x="395536" y="5890656"/>
            <a:ext cx="8551772" cy="830997"/>
          </a:xfrm>
          <a:prstGeom prst="rect">
            <a:avLst/>
          </a:prstGeom>
          <a:noFill/>
        </p:spPr>
        <p:txBody>
          <a:bodyPr wrap="square" rtlCol="0">
            <a:spAutoFit/>
          </a:bodyPr>
          <a:lstStyle/>
          <a:p>
            <a:r>
              <a:rPr lang="fr-FR" sz="1200" dirty="0" smtClean="0"/>
              <a:t>SIMONDON Gilbert, « Du mode d’existence des objets techniques », 1958, p.50 : « l’évolution des objets techniques manifeste des phénomènes d’hypertélie qui donne à chaque objet technique une spécialisation exagérée et le désadaptent par rapport à un changement même léger survenant dans les conditions d’utilisation ou de fabrication » (…) la suradaptation fonctionnelle va si loin qu’elle aboutit à certains schèmes voisins de ceux qui, en biologie, s’étagent entre la symbiose et le parasitisme »</a:t>
            </a:r>
            <a:endParaRPr lang="fr-FR"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3925887"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988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008112"/>
          </a:xfrm>
        </p:spPr>
        <p:txBody>
          <a:bodyPr>
            <a:normAutofit fontScale="90000"/>
          </a:bodyPr>
          <a:lstStyle/>
          <a:p>
            <a:r>
              <a:rPr lang="fr-FR" b="1" dirty="0"/>
              <a:t>L’infrastructure des </a:t>
            </a:r>
            <a:r>
              <a:rPr lang="fr-FR" b="1" dirty="0" smtClean="0"/>
              <a:t>TIC et lignes téléphoniques </a:t>
            </a:r>
            <a:r>
              <a:rPr lang="fr-FR" b="1" dirty="0"/>
              <a:t>en Afrique en 2002</a:t>
            </a:r>
          </a:p>
        </p:txBody>
      </p:sp>
      <p:sp>
        <p:nvSpPr>
          <p:cNvPr id="3" name="Espace réservé du contenu 2"/>
          <p:cNvSpPr>
            <a:spLocks noGrp="1"/>
          </p:cNvSpPr>
          <p:nvPr>
            <p:ph idx="1"/>
          </p:nvPr>
        </p:nvSpPr>
        <p:spPr>
          <a:xfrm>
            <a:off x="539553" y="1484784"/>
            <a:ext cx="8155160" cy="1008112"/>
          </a:xfrm>
        </p:spPr>
        <p:txBody>
          <a:bodyPr>
            <a:normAutofit/>
          </a:bodyPr>
          <a:lstStyle/>
          <a:p>
            <a:pPr marL="0" indent="0">
              <a:buNone/>
            </a:pPr>
            <a:r>
              <a:rPr lang="fr-FR" sz="1600" dirty="0" smtClean="0"/>
              <a:t>Banque </a:t>
            </a:r>
            <a:r>
              <a:rPr lang="fr-FR" sz="1600" dirty="0"/>
              <a:t>mondiale, </a:t>
            </a:r>
            <a:r>
              <a:rPr lang="fr-FR" sz="1600" dirty="0" smtClean="0"/>
              <a:t>« </a:t>
            </a:r>
            <a:r>
              <a:rPr lang="fr-FR" sz="1600" dirty="0"/>
              <a:t>Améliorer les possibilités d’apprentissage en Afrique. L’enseignement à distance et les technologies de l’information et de la communication au service de l’apprentissage », </a:t>
            </a:r>
            <a:r>
              <a:rPr lang="fr-FR" sz="1600" dirty="0" smtClean="0"/>
              <a:t> 2002, p.61 : </a:t>
            </a:r>
            <a:r>
              <a:rPr lang="fr-FR" sz="1200" u="sng" dirty="0" smtClean="0">
                <a:hlinkClick r:id="rId2"/>
              </a:rPr>
              <a:t>http://siteresources.worldbank.org/INTAFRREGTOPEDUCATION/Resources/444659-1210786813450/ED_Ameliorer_apprentissage_fr.pdf</a:t>
            </a:r>
            <a:r>
              <a:rPr lang="fr-FR" sz="1200" dirty="0" smtClean="0"/>
              <a:t> </a:t>
            </a:r>
          </a:p>
        </p:txBody>
      </p:sp>
      <p:sp>
        <p:nvSpPr>
          <p:cNvPr id="10" name="ZoneTexte 9"/>
          <p:cNvSpPr txBox="1"/>
          <p:nvPr/>
        </p:nvSpPr>
        <p:spPr>
          <a:xfrm>
            <a:off x="3552448" y="2780928"/>
            <a:ext cx="2952328" cy="3416320"/>
          </a:xfrm>
          <a:prstGeom prst="rect">
            <a:avLst/>
          </a:prstGeom>
          <a:noFill/>
        </p:spPr>
        <p:txBody>
          <a:bodyPr wrap="square" rtlCol="0">
            <a:spAutoFit/>
          </a:bodyPr>
          <a:lstStyle/>
          <a:p>
            <a:r>
              <a:rPr lang="fr-FR" dirty="0" smtClean="0"/>
              <a:t>La plupart des lignes téléphoniques se trouvent en zone urbaine, de même que les rares accès internet.</a:t>
            </a:r>
          </a:p>
          <a:p>
            <a:endParaRPr lang="fr-FR" dirty="0"/>
          </a:p>
          <a:p>
            <a:r>
              <a:rPr lang="fr-FR" dirty="0" smtClean="0"/>
              <a:t>53 pays africains ont accès à Internet, mais généralement seulement dans les capitales et la majorité des internautes africains (un million de personnes) vit en Afrique du Sud.</a:t>
            </a:r>
          </a:p>
        </p:txBody>
      </p:sp>
      <p:graphicFrame>
        <p:nvGraphicFramePr>
          <p:cNvPr id="13" name="Tableau 12"/>
          <p:cNvGraphicFramePr>
            <a:graphicFrameLocks noGrp="1"/>
          </p:cNvGraphicFramePr>
          <p:nvPr>
            <p:extLst>
              <p:ext uri="{D42A27DB-BD31-4B8C-83A1-F6EECF244321}">
                <p14:modId xmlns:p14="http://schemas.microsoft.com/office/powerpoint/2010/main" val="853074515"/>
              </p:ext>
            </p:extLst>
          </p:nvPr>
        </p:nvGraphicFramePr>
        <p:xfrm>
          <a:off x="611560" y="2636912"/>
          <a:ext cx="2880320" cy="3640762"/>
        </p:xfrm>
        <a:graphic>
          <a:graphicData uri="http://schemas.openxmlformats.org/drawingml/2006/table">
            <a:tbl>
              <a:tblPr bandRow="1">
                <a:tableStyleId>{69C7853C-536D-4A76-A0AE-DD22124D55A5}</a:tableStyleId>
              </a:tblPr>
              <a:tblGrid>
                <a:gridCol w="2259074"/>
                <a:gridCol w="621246"/>
              </a:tblGrid>
              <a:tr h="486469">
                <a:tc gridSpan="2">
                  <a:txBody>
                    <a:bodyPr/>
                    <a:lstStyle/>
                    <a:p>
                      <a:r>
                        <a:rPr lang="fr-FR" sz="1400" dirty="0" smtClean="0"/>
                        <a:t>Nombre de lignes téléphoniques  pour 1000 habitants</a:t>
                      </a:r>
                      <a:endParaRPr lang="fr-FR" sz="1400" dirty="0"/>
                    </a:p>
                  </a:txBody>
                  <a:tcPr/>
                </a:tc>
                <a:tc hMerge="1">
                  <a:txBody>
                    <a:bodyPr/>
                    <a:lstStyle/>
                    <a:p>
                      <a:endParaRPr lang="fr-FR" dirty="0"/>
                    </a:p>
                  </a:txBody>
                  <a:tcPr/>
                </a:tc>
              </a:tr>
              <a:tr h="313089">
                <a:tc>
                  <a:txBody>
                    <a:bodyPr/>
                    <a:lstStyle/>
                    <a:p>
                      <a:r>
                        <a:rPr lang="fr-FR" sz="1400" dirty="0" smtClean="0"/>
                        <a:t>Niger</a:t>
                      </a:r>
                      <a:endParaRPr lang="fr-FR" sz="1400" dirty="0"/>
                    </a:p>
                  </a:txBody>
                  <a:tcPr/>
                </a:tc>
                <a:tc>
                  <a:txBody>
                    <a:bodyPr/>
                    <a:lstStyle/>
                    <a:p>
                      <a:r>
                        <a:rPr lang="fr-FR" sz="1400" dirty="0" smtClean="0"/>
                        <a:t>1</a:t>
                      </a:r>
                      <a:endParaRPr lang="fr-FR" sz="1400" dirty="0"/>
                    </a:p>
                  </a:txBody>
                  <a:tcPr/>
                </a:tc>
              </a:tr>
              <a:tr h="313089">
                <a:tc>
                  <a:txBody>
                    <a:bodyPr/>
                    <a:lstStyle/>
                    <a:p>
                      <a:r>
                        <a:rPr lang="fr-FR" sz="1400" dirty="0" smtClean="0"/>
                        <a:t>Kenya</a:t>
                      </a:r>
                      <a:endParaRPr lang="fr-FR" sz="1400" dirty="0"/>
                    </a:p>
                  </a:txBody>
                  <a:tcPr/>
                </a:tc>
                <a:tc>
                  <a:txBody>
                    <a:bodyPr/>
                    <a:lstStyle/>
                    <a:p>
                      <a:r>
                        <a:rPr lang="fr-FR" sz="1400" dirty="0" smtClean="0"/>
                        <a:t>9</a:t>
                      </a:r>
                      <a:endParaRPr lang="fr-FR" sz="1400" dirty="0"/>
                    </a:p>
                  </a:txBody>
                  <a:tcPr/>
                </a:tc>
              </a:tr>
              <a:tr h="313090">
                <a:tc>
                  <a:txBody>
                    <a:bodyPr/>
                    <a:lstStyle/>
                    <a:p>
                      <a:r>
                        <a:rPr lang="fr-FR" sz="1400" dirty="0" smtClean="0"/>
                        <a:t>Botswana</a:t>
                      </a:r>
                      <a:endParaRPr lang="fr-FR" sz="1400" dirty="0"/>
                    </a:p>
                  </a:txBody>
                  <a:tcPr/>
                </a:tc>
                <a:tc>
                  <a:txBody>
                    <a:bodyPr/>
                    <a:lstStyle/>
                    <a:p>
                      <a:r>
                        <a:rPr lang="fr-FR" sz="1400" dirty="0" smtClean="0"/>
                        <a:t>41</a:t>
                      </a:r>
                      <a:endParaRPr lang="fr-FR" sz="1400" dirty="0"/>
                    </a:p>
                  </a:txBody>
                  <a:tcPr/>
                </a:tc>
              </a:tr>
              <a:tr h="313089">
                <a:tc>
                  <a:txBody>
                    <a:bodyPr/>
                    <a:lstStyle/>
                    <a:p>
                      <a:r>
                        <a:rPr lang="fr-FR" sz="1400" dirty="0" smtClean="0"/>
                        <a:t>Brésil</a:t>
                      </a:r>
                      <a:endParaRPr lang="fr-FR" sz="1400" dirty="0"/>
                    </a:p>
                  </a:txBody>
                  <a:tcPr/>
                </a:tc>
                <a:tc>
                  <a:txBody>
                    <a:bodyPr/>
                    <a:lstStyle/>
                    <a:p>
                      <a:r>
                        <a:rPr lang="fr-FR" sz="1400" dirty="0" smtClean="0"/>
                        <a:t>75</a:t>
                      </a:r>
                      <a:endParaRPr lang="fr-FR" sz="1400" dirty="0"/>
                    </a:p>
                  </a:txBody>
                  <a:tcPr/>
                </a:tc>
              </a:tr>
              <a:tr h="313089">
                <a:tc>
                  <a:txBody>
                    <a:bodyPr/>
                    <a:lstStyle/>
                    <a:p>
                      <a:r>
                        <a:rPr lang="fr-FR" sz="1400" dirty="0" smtClean="0"/>
                        <a:t>Malaisie</a:t>
                      </a:r>
                      <a:endParaRPr lang="fr-FR" sz="1400" dirty="0"/>
                    </a:p>
                  </a:txBody>
                  <a:tcPr/>
                </a:tc>
                <a:tc>
                  <a:txBody>
                    <a:bodyPr/>
                    <a:lstStyle/>
                    <a:p>
                      <a:r>
                        <a:rPr lang="fr-FR" sz="1400" dirty="0" smtClean="0"/>
                        <a:t>166</a:t>
                      </a:r>
                      <a:endParaRPr lang="fr-FR" sz="1400" dirty="0"/>
                    </a:p>
                  </a:txBody>
                  <a:tcPr/>
                </a:tc>
              </a:tr>
              <a:tr h="313089">
                <a:tc>
                  <a:txBody>
                    <a:bodyPr/>
                    <a:lstStyle/>
                    <a:p>
                      <a:r>
                        <a:rPr lang="fr-FR" sz="1400" dirty="0" smtClean="0"/>
                        <a:t>Bulgarie</a:t>
                      </a:r>
                      <a:endParaRPr lang="fr-FR" sz="1400" dirty="0"/>
                    </a:p>
                  </a:txBody>
                  <a:tcPr/>
                </a:tc>
                <a:tc>
                  <a:txBody>
                    <a:bodyPr/>
                    <a:lstStyle/>
                    <a:p>
                      <a:r>
                        <a:rPr lang="fr-FR" sz="1400" dirty="0" smtClean="0"/>
                        <a:t>335</a:t>
                      </a:r>
                      <a:endParaRPr lang="fr-FR" sz="1400" dirty="0"/>
                    </a:p>
                  </a:txBody>
                  <a:tcPr/>
                </a:tc>
              </a:tr>
              <a:tr h="313089">
                <a:tc>
                  <a:txBody>
                    <a:bodyPr/>
                    <a:lstStyle/>
                    <a:p>
                      <a:r>
                        <a:rPr lang="fr-FR" sz="1400" dirty="0" smtClean="0"/>
                        <a:t>Afrique</a:t>
                      </a:r>
                      <a:endParaRPr lang="fr-FR" sz="1400" dirty="0"/>
                    </a:p>
                  </a:txBody>
                  <a:tcPr/>
                </a:tc>
                <a:tc>
                  <a:txBody>
                    <a:bodyPr/>
                    <a:lstStyle/>
                    <a:p>
                      <a:r>
                        <a:rPr lang="fr-FR" sz="1400" dirty="0" smtClean="0"/>
                        <a:t>18,5</a:t>
                      </a:r>
                      <a:endParaRPr lang="fr-FR" sz="1400" dirty="0"/>
                    </a:p>
                  </a:txBody>
                  <a:tcPr/>
                </a:tc>
              </a:tr>
              <a:tr h="313089">
                <a:tc>
                  <a:txBody>
                    <a:bodyPr/>
                    <a:lstStyle/>
                    <a:p>
                      <a:r>
                        <a:rPr lang="fr-FR" sz="1400" dirty="0" smtClean="0"/>
                        <a:t> Asie</a:t>
                      </a:r>
                      <a:endParaRPr lang="fr-FR" sz="1400" dirty="0"/>
                    </a:p>
                  </a:txBody>
                  <a:tcPr/>
                </a:tc>
                <a:tc>
                  <a:txBody>
                    <a:bodyPr/>
                    <a:lstStyle/>
                    <a:p>
                      <a:r>
                        <a:rPr lang="fr-FR" sz="1400" dirty="0" smtClean="0"/>
                        <a:t>60,2</a:t>
                      </a:r>
                      <a:endParaRPr lang="fr-FR" sz="1400" dirty="0"/>
                    </a:p>
                  </a:txBody>
                  <a:tcPr/>
                </a:tc>
              </a:tr>
              <a:tr h="313089">
                <a:tc>
                  <a:txBody>
                    <a:bodyPr/>
                    <a:lstStyle/>
                    <a:p>
                      <a:r>
                        <a:rPr lang="fr-FR" sz="1400" dirty="0" smtClean="0"/>
                        <a:t>Amérique du Nord et du Sud</a:t>
                      </a:r>
                      <a:endParaRPr lang="fr-FR" sz="1400" dirty="0"/>
                    </a:p>
                  </a:txBody>
                  <a:tcPr/>
                </a:tc>
                <a:tc>
                  <a:txBody>
                    <a:bodyPr/>
                    <a:lstStyle/>
                    <a:p>
                      <a:r>
                        <a:rPr lang="fr-FR" sz="1400" dirty="0" smtClean="0"/>
                        <a:t>303,8</a:t>
                      </a:r>
                      <a:endParaRPr lang="fr-FR" sz="1400" dirty="0"/>
                    </a:p>
                  </a:txBody>
                  <a:tcPr/>
                </a:tc>
              </a:tr>
              <a:tr h="3007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Europe</a:t>
                      </a:r>
                      <a:endParaRPr lang="fr-FR" sz="1400" dirty="0"/>
                    </a:p>
                  </a:txBody>
                  <a:tcPr/>
                </a:tc>
                <a:tc>
                  <a:txBody>
                    <a:bodyPr/>
                    <a:lstStyle/>
                    <a:p>
                      <a:r>
                        <a:rPr lang="fr-FR" sz="1400" dirty="0" smtClean="0"/>
                        <a:t>343,8</a:t>
                      </a:r>
                      <a:endParaRPr lang="fr-FR" sz="1400" dirty="0"/>
                    </a:p>
                  </a:txBody>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4000346505"/>
              </p:ext>
            </p:extLst>
          </p:nvPr>
        </p:nvGraphicFramePr>
        <p:xfrm>
          <a:off x="6516216" y="3280708"/>
          <a:ext cx="2196244" cy="2924638"/>
        </p:xfrm>
        <a:graphic>
          <a:graphicData uri="http://schemas.openxmlformats.org/drawingml/2006/table">
            <a:tbl>
              <a:tblPr bandRow="1">
                <a:tableStyleId>{69C7853C-536D-4A76-A0AE-DD22124D55A5}</a:tableStyleId>
              </a:tblPr>
              <a:tblGrid>
                <a:gridCol w="1116124"/>
                <a:gridCol w="1080120"/>
              </a:tblGrid>
              <a:tr h="322872">
                <a:tc gridSpan="2">
                  <a:txBody>
                    <a:bodyPr/>
                    <a:lstStyle/>
                    <a:p>
                      <a:r>
                        <a:rPr lang="fr-FR" sz="1400" dirty="0" smtClean="0"/>
                        <a:t>Taux</a:t>
                      </a:r>
                      <a:r>
                        <a:rPr lang="fr-FR" sz="1400" baseline="0" dirty="0" smtClean="0"/>
                        <a:t> d’accès à Internet</a:t>
                      </a:r>
                      <a:endParaRPr lang="fr-FR" sz="1400" dirty="0"/>
                    </a:p>
                  </a:txBody>
                  <a:tcPr/>
                </a:tc>
                <a:tc hMerge="1">
                  <a:txBody>
                    <a:bodyPr/>
                    <a:lstStyle/>
                    <a:p>
                      <a:endParaRPr lang="fr-FR" dirty="0"/>
                    </a:p>
                  </a:txBody>
                  <a:tcPr/>
                </a:tc>
              </a:tr>
              <a:tr h="313089">
                <a:tc>
                  <a:txBody>
                    <a:bodyPr/>
                    <a:lstStyle/>
                    <a:p>
                      <a:r>
                        <a:rPr lang="fr-FR" sz="1400" dirty="0" smtClean="0"/>
                        <a:t>Monde</a:t>
                      </a:r>
                      <a:endParaRPr lang="fr-FR" sz="1400" dirty="0"/>
                    </a:p>
                  </a:txBody>
                  <a:tcPr/>
                </a:tc>
                <a:tc>
                  <a:txBody>
                    <a:bodyPr/>
                    <a:lstStyle/>
                    <a:p>
                      <a:r>
                        <a:rPr lang="fr-FR" sz="1400" dirty="0" smtClean="0"/>
                        <a:t>1/40</a:t>
                      </a:r>
                      <a:endParaRPr lang="fr-FR" sz="1400" dirty="0"/>
                    </a:p>
                  </a:txBody>
                  <a:tcPr/>
                </a:tc>
              </a:tr>
              <a:tr h="313090">
                <a:tc>
                  <a:txBody>
                    <a:bodyPr/>
                    <a:lstStyle/>
                    <a:p>
                      <a:r>
                        <a:rPr lang="fr-FR" sz="1400" dirty="0" smtClean="0"/>
                        <a:t>Europe</a:t>
                      </a:r>
                      <a:endParaRPr lang="fr-FR" sz="1400" dirty="0"/>
                    </a:p>
                  </a:txBody>
                  <a:tcPr/>
                </a:tc>
                <a:tc>
                  <a:txBody>
                    <a:bodyPr/>
                    <a:lstStyle/>
                    <a:p>
                      <a:r>
                        <a:rPr lang="fr-FR" sz="1400" dirty="0" smtClean="0"/>
                        <a:t>1/6</a:t>
                      </a:r>
                      <a:endParaRPr lang="fr-FR" sz="1400" dirty="0"/>
                    </a:p>
                  </a:txBody>
                  <a:tcPr/>
                </a:tc>
              </a:tr>
              <a:tr h="313089">
                <a:tc>
                  <a:txBody>
                    <a:bodyPr/>
                    <a:lstStyle/>
                    <a:p>
                      <a:r>
                        <a:rPr lang="fr-FR" sz="1400" dirty="0" smtClean="0"/>
                        <a:t>Amérique du Nord </a:t>
                      </a:r>
                      <a:endParaRPr lang="fr-FR" sz="1400" dirty="0"/>
                    </a:p>
                  </a:txBody>
                  <a:tcPr/>
                </a:tc>
                <a:tc>
                  <a:txBody>
                    <a:bodyPr/>
                    <a:lstStyle/>
                    <a:p>
                      <a:r>
                        <a:rPr lang="fr-FR" sz="1400" dirty="0" smtClean="0"/>
                        <a:t>1/6</a:t>
                      </a:r>
                      <a:endParaRPr lang="fr-FR" sz="1400" dirty="0"/>
                    </a:p>
                  </a:txBody>
                  <a:tcPr/>
                </a:tc>
              </a:tr>
              <a:tr h="313089">
                <a:tc>
                  <a:txBody>
                    <a:bodyPr/>
                    <a:lstStyle/>
                    <a:p>
                      <a:r>
                        <a:rPr lang="fr-FR" sz="1400" dirty="0" smtClean="0"/>
                        <a:t>Afrique</a:t>
                      </a:r>
                      <a:endParaRPr lang="fr-FR" sz="1400" dirty="0"/>
                    </a:p>
                  </a:txBody>
                  <a:tcPr/>
                </a:tc>
                <a:tc>
                  <a:txBody>
                    <a:bodyPr/>
                    <a:lstStyle/>
                    <a:p>
                      <a:r>
                        <a:rPr lang="fr-FR" sz="1400" dirty="0" smtClean="0"/>
                        <a:t>1/5000</a:t>
                      </a:r>
                      <a:endParaRPr lang="fr-FR" sz="1400" dirty="0"/>
                    </a:p>
                  </a:txBody>
                  <a:tcPr/>
                </a:tc>
              </a:tr>
              <a:tr h="313089">
                <a:tc>
                  <a:txBody>
                    <a:bodyPr/>
                    <a:lstStyle/>
                    <a:p>
                      <a:r>
                        <a:rPr lang="fr-FR" sz="1400" dirty="0" smtClean="0"/>
                        <a:t>République du Congo</a:t>
                      </a:r>
                      <a:endParaRPr lang="fr-FR" sz="1400" dirty="0"/>
                    </a:p>
                  </a:txBody>
                  <a:tcPr/>
                </a:tc>
                <a:tc rowSpan="3">
                  <a:txBody>
                    <a:bodyPr/>
                    <a:lstStyle/>
                    <a:p>
                      <a:r>
                        <a:rPr lang="fr-FR" sz="1400" dirty="0" smtClean="0"/>
                        <a:t>Pas de fournisseur local d’accès à Internet</a:t>
                      </a:r>
                      <a:endParaRPr lang="fr-FR" sz="1400" dirty="0"/>
                    </a:p>
                  </a:txBody>
                  <a:tcPr/>
                </a:tc>
              </a:tr>
              <a:tr h="313089">
                <a:tc>
                  <a:txBody>
                    <a:bodyPr/>
                    <a:lstStyle/>
                    <a:p>
                      <a:r>
                        <a:rPr lang="fr-FR" sz="1400" dirty="0" smtClean="0"/>
                        <a:t>Érythrée</a:t>
                      </a:r>
                      <a:endParaRPr lang="fr-FR" sz="1400" dirty="0"/>
                    </a:p>
                  </a:txBody>
                  <a:tcPr/>
                </a:tc>
                <a:tc vMerge="1">
                  <a:txBody>
                    <a:bodyPr/>
                    <a:lstStyle/>
                    <a:p>
                      <a:endParaRPr lang="fr-FR" sz="1400" dirty="0"/>
                    </a:p>
                  </a:txBody>
                  <a:tcPr/>
                </a:tc>
              </a:tr>
              <a:tr h="313089">
                <a:tc>
                  <a:txBody>
                    <a:bodyPr/>
                    <a:lstStyle/>
                    <a:p>
                      <a:r>
                        <a:rPr lang="fr-FR" sz="1400" dirty="0" smtClean="0"/>
                        <a:t>Somalie</a:t>
                      </a:r>
                      <a:endParaRPr lang="fr-FR" sz="1400" dirty="0"/>
                    </a:p>
                  </a:txBody>
                  <a:tcPr/>
                </a:tc>
                <a:tc vMerge="1">
                  <a:txBody>
                    <a:bodyPr/>
                    <a:lstStyle/>
                    <a:p>
                      <a:endParaRPr lang="fr-FR" sz="1400" dirty="0"/>
                    </a:p>
                  </a:txBody>
                  <a:tcPr/>
                </a:tc>
              </a:tr>
            </a:tbl>
          </a:graphicData>
        </a:graphic>
      </p:graphicFrame>
    </p:spTree>
    <p:extLst>
      <p:ext uri="{BB962C8B-B14F-4D97-AF65-F5344CB8AC3E}">
        <p14:creationId xmlns:p14="http://schemas.microsoft.com/office/powerpoint/2010/main" val="280715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78098"/>
          </a:xfrm>
        </p:spPr>
        <p:txBody>
          <a:bodyPr>
            <a:normAutofit/>
          </a:bodyPr>
          <a:lstStyle/>
          <a:p>
            <a:r>
              <a:rPr lang="fr-FR" b="1" dirty="0"/>
              <a:t>Une </a:t>
            </a:r>
            <a:r>
              <a:rPr lang="fr-FR" b="1" dirty="0" smtClean="0"/>
              <a:t>impression d’anticipation</a:t>
            </a:r>
            <a:endParaRPr lang="fr-FR" dirty="0"/>
          </a:p>
        </p:txBody>
      </p:sp>
      <p:sp>
        <p:nvSpPr>
          <p:cNvPr id="3" name="Espace réservé du contenu 2"/>
          <p:cNvSpPr>
            <a:spLocks noGrp="1"/>
          </p:cNvSpPr>
          <p:nvPr>
            <p:ph idx="1"/>
          </p:nvPr>
        </p:nvSpPr>
        <p:spPr>
          <a:xfrm>
            <a:off x="467544" y="1124744"/>
            <a:ext cx="8229600" cy="5472608"/>
          </a:xfrm>
        </p:spPr>
        <p:txBody>
          <a:bodyPr>
            <a:normAutofit lnSpcReduction="10000"/>
          </a:bodyPr>
          <a:lstStyle/>
          <a:p>
            <a:r>
              <a:rPr lang="fr-FR" sz="1600" dirty="0" smtClean="0"/>
              <a:t>L’étude de cas de l’UVA donne une impression d’anticipation qui ne semble attribuable ni à une autonomie du déploiement de la technique « poussée par acquis »   au sens de Jacques Ellul, ni aux pays africains eux-mêmes, </a:t>
            </a:r>
            <a:r>
              <a:rPr lang="fr-FR" sz="1600" dirty="0"/>
              <a:t>ces derniers auraient probablement intégré les évolutions technologiques à leur développement, comme le montre le cas du Centre de Télé-enseignement de Madagascar, mais peut-être par d’autres chemins que celui impulsé par les organisations internationales, notamment la Banque mondiale, et qui par ailleurs, c’est particulièrement perceptible en Afrique francophone, est teinté de l’idéologie néolibérale qui vise à faire de l’éducation un service </a:t>
            </a:r>
            <a:r>
              <a:rPr lang="fr-FR" sz="1600" dirty="0" smtClean="0"/>
              <a:t>payant.</a:t>
            </a:r>
          </a:p>
          <a:p>
            <a:endParaRPr lang="fr-FR" sz="1600" dirty="0" smtClean="0"/>
          </a:p>
          <a:p>
            <a:r>
              <a:rPr lang="fr-FR" sz="1600" dirty="0" smtClean="0"/>
              <a:t>Selon P.-J. Loiret, l’UVA </a:t>
            </a:r>
            <a:r>
              <a:rPr lang="fr-FR" sz="1600" dirty="0"/>
              <a:t>est plutôt « </a:t>
            </a:r>
            <a:r>
              <a:rPr lang="fr-FR" sz="1600" i="1" dirty="0"/>
              <a:t>un objet politique</a:t>
            </a:r>
            <a:r>
              <a:rPr lang="fr-FR" sz="1600" dirty="0"/>
              <a:t> » dont l’efficacité concerne principalement l’étape de </a:t>
            </a:r>
            <a:r>
              <a:rPr lang="fr-FR" sz="1600" i="1" dirty="0"/>
              <a:t>diffusion</a:t>
            </a:r>
            <a:r>
              <a:rPr lang="fr-FR" sz="1600" dirty="0"/>
              <a:t> des techniques les plus récentes et de l’idéologie </a:t>
            </a:r>
            <a:r>
              <a:rPr lang="fr-FR" sz="1600" dirty="0" smtClean="0"/>
              <a:t>néolibérale </a:t>
            </a:r>
            <a:r>
              <a:rPr lang="fr-FR" sz="1600" dirty="0"/>
              <a:t>qui les </a:t>
            </a:r>
            <a:r>
              <a:rPr lang="fr-FR" sz="1600" dirty="0" smtClean="0"/>
              <a:t>accompagne car l’UVA </a:t>
            </a:r>
            <a:r>
              <a:rPr lang="fr-FR" sz="1600" dirty="0"/>
              <a:t>a « </a:t>
            </a:r>
            <a:r>
              <a:rPr lang="fr-FR" sz="1600" i="1" dirty="0"/>
              <a:t>permis une dissémination des concepts, même si le modèle de développement qu’elle avait choisi n’était pas adapté au terrain auquel il était destiné</a:t>
            </a:r>
            <a:r>
              <a:rPr lang="fr-FR" sz="1600" dirty="0"/>
              <a:t> </a:t>
            </a:r>
            <a:r>
              <a:rPr lang="fr-FR" sz="1600" dirty="0" smtClean="0"/>
              <a:t>» (Loiret, 2008, Distances </a:t>
            </a:r>
            <a:r>
              <a:rPr lang="fr-FR" sz="1600" dirty="0"/>
              <a:t>et savoirs, 2008/2 Vol.6, p.187-209 ; </a:t>
            </a:r>
            <a:r>
              <a:rPr lang="fr-FR" sz="1600" u="sng" dirty="0">
                <a:hlinkClick r:id="rId2"/>
              </a:rPr>
              <a:t>http://www.cairn.info/revue-distances-et-savoirs-2008-2-page-187.htm</a:t>
            </a:r>
            <a:r>
              <a:rPr lang="fr-FR" sz="1600" dirty="0"/>
              <a:t> ; </a:t>
            </a:r>
            <a:r>
              <a:rPr lang="fr-FR" sz="1600" dirty="0" smtClean="0"/>
              <a:t>p.23)</a:t>
            </a:r>
          </a:p>
          <a:p>
            <a:endParaRPr lang="fr-FR" sz="1600" dirty="0" smtClean="0"/>
          </a:p>
          <a:p>
            <a:r>
              <a:rPr lang="fr-FR" sz="1600" dirty="0" smtClean="0"/>
              <a:t>Mais selon </a:t>
            </a:r>
            <a:r>
              <a:rPr lang="fr-FR" sz="1600" dirty="0"/>
              <a:t>G. Simondon, </a:t>
            </a:r>
            <a:r>
              <a:rPr lang="fr-FR" sz="1600" dirty="0" smtClean="0"/>
              <a:t>la désadaptation par rapport au milieu africain, si évidente qu’elle soit, n’est </a:t>
            </a:r>
            <a:r>
              <a:rPr lang="fr-FR" sz="1600" dirty="0"/>
              <a:t>pas essentielle au regard du déploiement de la technique car « la nécessité de l’adaptation non à un milieu défini à titre exclusif, mais à la fonction de mise en relation de deux milieux l’un et l’autre en évolution, limite l’adaptation et la précise dans le sens de l’autonomie et de la concrétisation. Là est le véritable progrès technique» (Simondon, 1958, p.53). </a:t>
            </a:r>
          </a:p>
          <a:p>
            <a:endParaRPr lang="fr-FR" sz="1600" dirty="0"/>
          </a:p>
          <a:p>
            <a:pPr marL="0" indent="0">
              <a:buNone/>
            </a:pPr>
            <a:endParaRPr lang="fr-FR" sz="1600" dirty="0"/>
          </a:p>
        </p:txBody>
      </p:sp>
    </p:spTree>
    <p:extLst>
      <p:ext uri="{BB962C8B-B14F-4D97-AF65-F5344CB8AC3E}">
        <p14:creationId xmlns:p14="http://schemas.microsoft.com/office/powerpoint/2010/main" val="341840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78098"/>
          </a:xfrm>
        </p:spPr>
        <p:txBody>
          <a:bodyPr>
            <a:normAutofit fontScale="90000"/>
          </a:bodyPr>
          <a:lstStyle/>
          <a:p>
            <a:r>
              <a:rPr lang="fr-FR" b="1" dirty="0"/>
              <a:t>Une « hypertélie » selon G. </a:t>
            </a:r>
            <a:r>
              <a:rPr lang="fr-FR" b="1" dirty="0" smtClean="0"/>
              <a:t>Simondon</a:t>
            </a:r>
            <a:endParaRPr lang="fr-FR" dirty="0"/>
          </a:p>
        </p:txBody>
      </p:sp>
      <p:sp>
        <p:nvSpPr>
          <p:cNvPr id="3" name="Espace réservé du contenu 2"/>
          <p:cNvSpPr>
            <a:spLocks noGrp="1"/>
          </p:cNvSpPr>
          <p:nvPr>
            <p:ph idx="1"/>
          </p:nvPr>
        </p:nvSpPr>
        <p:spPr>
          <a:xfrm>
            <a:off x="467544" y="1124744"/>
            <a:ext cx="8229600" cy="5328592"/>
          </a:xfrm>
        </p:spPr>
        <p:txBody>
          <a:bodyPr>
            <a:normAutofit lnSpcReduction="10000"/>
          </a:bodyPr>
          <a:lstStyle/>
          <a:p>
            <a:r>
              <a:rPr lang="fr-FR" sz="1600" dirty="0" smtClean="0"/>
              <a:t>L’UVA permet en effet la mise en relation de deux milieux tous deux en évolution : l’enseignement supérieur des pays africains et le marché international de l’enseignement supérieur. </a:t>
            </a:r>
          </a:p>
          <a:p>
            <a:r>
              <a:rPr lang="fr-FR" sz="1600" dirty="0" smtClean="0"/>
              <a:t>En cela,  pour reprendre les termes de G. Simondon, l’UVA est une « </a:t>
            </a:r>
            <a:r>
              <a:rPr lang="fr-FR" sz="1600" i="1" dirty="0" smtClean="0"/>
              <a:t>invention concrétisante </a:t>
            </a:r>
            <a:r>
              <a:rPr lang="fr-FR" sz="1600" dirty="0" smtClean="0"/>
              <a:t>», c’est-à-dire une invention qui suppose le problème résolu grâce aux conditions nouvelles qu’elle créée (Simondon, 1958, p.55). </a:t>
            </a:r>
          </a:p>
          <a:p>
            <a:r>
              <a:rPr lang="fr-FR" sz="1600" dirty="0"/>
              <a:t>L’efficacité de l’UVA est alors indépendante de l’intérêt et des besoins réels locaux et ne se mesure pas au regard de l’apport de l’UVA à l’enseignement supérieur existant </a:t>
            </a:r>
            <a:r>
              <a:rPr lang="fr-FR" sz="1600" dirty="0" smtClean="0"/>
              <a:t>car le lancement de </a:t>
            </a:r>
            <a:r>
              <a:rPr lang="fr-FR" sz="1600" b="1" dirty="0"/>
              <a:t>l’UVA marque le début d’un processus « d’adaptation-concrétisation » des universités, c’est-à-dire « </a:t>
            </a:r>
            <a:r>
              <a:rPr lang="fr-FR" sz="1600" b="1" i="1" dirty="0"/>
              <a:t>un processus qui conditionne la naissance d’un milieu au lieu d’être conditionné par un milieu déjà donné</a:t>
            </a:r>
            <a:r>
              <a:rPr lang="fr-FR" sz="1600" b="1" dirty="0"/>
              <a:t> » </a:t>
            </a:r>
            <a:r>
              <a:rPr lang="fr-FR" sz="1600" dirty="0"/>
              <a:t>(Simondon, 1958, p.55) </a:t>
            </a:r>
            <a:endParaRPr lang="fr-FR" sz="1600" dirty="0" smtClean="0"/>
          </a:p>
          <a:p>
            <a:r>
              <a:rPr lang="fr-FR" sz="1600" dirty="0" smtClean="0"/>
              <a:t>Dans ce milieu généré, il </a:t>
            </a:r>
            <a:r>
              <a:rPr lang="fr-FR" sz="1600" dirty="0"/>
              <a:t>semble possible de considérer les universités comme des </a:t>
            </a:r>
            <a:r>
              <a:rPr lang="fr-FR" sz="1600" i="1" dirty="0"/>
              <a:t>individus techniques</a:t>
            </a:r>
            <a:r>
              <a:rPr lang="fr-FR" sz="1600" dirty="0"/>
              <a:t> au sens de Simondon : « </a:t>
            </a:r>
            <a:r>
              <a:rPr lang="fr-FR" sz="1600" i="1" dirty="0"/>
              <a:t>Nous dirons qu’il y a individu technique lorsque le milieu associé existe comme condition sine qua non de fonctionnement, alors qu’il y a ensemble dans le cas contraire</a:t>
            </a:r>
            <a:r>
              <a:rPr lang="fr-FR" sz="1600" dirty="0"/>
              <a:t> » (Simondon, 1958, p.61).</a:t>
            </a:r>
          </a:p>
          <a:p>
            <a:r>
              <a:rPr lang="fr-FR" sz="1600" dirty="0"/>
              <a:t>Dans cette optique, on peut considérer que l’UVA est  </a:t>
            </a:r>
            <a:r>
              <a:rPr lang="fr-FR" sz="1600" b="1" dirty="0"/>
              <a:t>une </a:t>
            </a:r>
            <a:r>
              <a:rPr lang="fr-FR" sz="1600" b="1" i="1" dirty="0"/>
              <a:t>hypertélie </a:t>
            </a:r>
            <a:r>
              <a:rPr lang="fr-FR" sz="1600" b="1" dirty="0"/>
              <a:t>selon Simondon, c’est-à-dire une suradaptation fonctionnelle « </a:t>
            </a:r>
            <a:r>
              <a:rPr lang="fr-FR" sz="1600" b="1" i="1" dirty="0"/>
              <a:t>relative à un donné existant avant le processus d’adaptation » qui « court après des conditions qui la devancent toujours</a:t>
            </a:r>
            <a:r>
              <a:rPr lang="fr-FR" sz="1600" b="1" dirty="0"/>
              <a:t> » </a:t>
            </a:r>
            <a:r>
              <a:rPr lang="fr-FR" sz="1600" dirty="0"/>
              <a:t>(Simondon, 1958, p.56). </a:t>
            </a:r>
            <a:endParaRPr lang="fr-FR" sz="1600" dirty="0" smtClean="0"/>
          </a:p>
          <a:p>
            <a:r>
              <a:rPr lang="fr-FR" sz="1600" dirty="0" smtClean="0"/>
              <a:t>Selon </a:t>
            </a:r>
            <a:r>
              <a:rPr lang="fr-FR" sz="1600" dirty="0"/>
              <a:t>G. Simondon, </a:t>
            </a:r>
            <a:r>
              <a:rPr lang="fr-FR" sz="1600" b="1" dirty="0"/>
              <a:t>l’hypertélie n’est donc pas conditionnée par le milieu dans lequel elle s’insère mais conditionne la naissance du milieu avec lequel l’individu technique</a:t>
            </a:r>
            <a:r>
              <a:rPr lang="fr-FR" sz="1600" b="1" i="1" dirty="0"/>
              <a:t> </a:t>
            </a:r>
            <a:r>
              <a:rPr lang="fr-FR" sz="1600" b="1" dirty="0"/>
              <a:t>aura une relation de « </a:t>
            </a:r>
            <a:r>
              <a:rPr lang="fr-FR" sz="1600" b="1" i="1" dirty="0"/>
              <a:t>causalité récurrente</a:t>
            </a:r>
            <a:r>
              <a:rPr lang="fr-FR" sz="1600" b="1" dirty="0"/>
              <a:t> » </a:t>
            </a:r>
            <a:r>
              <a:rPr lang="fr-FR" sz="1600" dirty="0"/>
              <a:t>(Simondon, 1958, p.63</a:t>
            </a:r>
            <a:r>
              <a:rPr lang="fr-FR" sz="1600" dirty="0" smtClean="0"/>
              <a:t>).</a:t>
            </a:r>
            <a:endParaRPr lang="fr-FR" sz="1600" dirty="0"/>
          </a:p>
        </p:txBody>
      </p:sp>
    </p:spTree>
    <p:extLst>
      <p:ext uri="{BB962C8B-B14F-4D97-AF65-F5344CB8AC3E}">
        <p14:creationId xmlns:p14="http://schemas.microsoft.com/office/powerpoint/2010/main" val="314758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936104"/>
          </a:xfrm>
        </p:spPr>
        <p:txBody>
          <a:bodyPr>
            <a:normAutofit fontScale="90000"/>
          </a:bodyPr>
          <a:lstStyle/>
          <a:p>
            <a:r>
              <a:rPr lang="fr-FR" b="1" dirty="0"/>
              <a:t>Les développements de l’UVA </a:t>
            </a:r>
            <a:r>
              <a:rPr lang="fr-FR" b="1" dirty="0" smtClean="0"/>
              <a:t/>
            </a:r>
            <a:br>
              <a:rPr lang="fr-FR" b="1" dirty="0" smtClean="0"/>
            </a:br>
            <a:r>
              <a:rPr lang="fr-FR" b="1" dirty="0" smtClean="0"/>
              <a:t>(</a:t>
            </a:r>
            <a:r>
              <a:rPr lang="fr-FR" b="1" dirty="0"/>
              <a:t>2002-2009)</a:t>
            </a:r>
          </a:p>
        </p:txBody>
      </p:sp>
      <p:sp>
        <p:nvSpPr>
          <p:cNvPr id="3" name="Espace réservé du contenu 2"/>
          <p:cNvSpPr>
            <a:spLocks noGrp="1"/>
          </p:cNvSpPr>
          <p:nvPr>
            <p:ph idx="1"/>
          </p:nvPr>
        </p:nvSpPr>
        <p:spPr>
          <a:xfrm>
            <a:off x="467544" y="1340768"/>
            <a:ext cx="8229600" cy="5040560"/>
          </a:xfrm>
        </p:spPr>
        <p:txBody>
          <a:bodyPr>
            <a:normAutofit fontScale="92500" lnSpcReduction="10000"/>
          </a:bodyPr>
          <a:lstStyle/>
          <a:p>
            <a:r>
              <a:rPr lang="fr-FR" sz="1600" dirty="0" smtClean="0"/>
              <a:t>Au </a:t>
            </a:r>
            <a:r>
              <a:rPr lang="fr-FR" sz="1600" dirty="0"/>
              <a:t>cours des deux premières phases (1997-2002), toutes les ressources d'enseignement et d'apprentissage pour le projet sont gérées par l'unité de la Banque mondiale à Washington, par conséquent les contenus pédagogiques font l’objet de transactions commerciales. </a:t>
            </a:r>
            <a:endParaRPr lang="fr-FR" sz="1600" dirty="0" smtClean="0"/>
          </a:p>
          <a:p>
            <a:pPr marL="0" indent="0">
              <a:buNone/>
            </a:pPr>
            <a:endParaRPr lang="fr-FR" sz="1600" dirty="0" smtClean="0"/>
          </a:p>
          <a:p>
            <a:r>
              <a:rPr lang="fr-FR" sz="1600" dirty="0" smtClean="0"/>
              <a:t>Puis </a:t>
            </a:r>
            <a:r>
              <a:rPr lang="fr-FR" sz="1600" dirty="0"/>
              <a:t>en 2002, </a:t>
            </a:r>
            <a:r>
              <a:rPr lang="fr-FR" sz="1600" dirty="0" smtClean="0"/>
              <a:t>la gestion des ressources éducationnelles et didactiques de l’UVA est </a:t>
            </a:r>
            <a:r>
              <a:rPr lang="fr-FR" sz="1600" dirty="0"/>
              <a:t>transférée de Washington à Nairobi, au Kenya, marquant ainsi la volonté de la Banque mondiale d’ancrer l’UVA sur le territoire </a:t>
            </a:r>
            <a:r>
              <a:rPr lang="fr-FR" sz="1600" dirty="0" smtClean="0"/>
              <a:t>africain et de « sevrer » l’UVA  afin que celle-ci fonctionne comme une entreprise financièrement indépendante. Cela se traduit par la diversification des bailleurs de fonds qui amène </a:t>
            </a:r>
            <a:r>
              <a:rPr lang="fr-FR" sz="1600" b="1" dirty="0" smtClean="0"/>
              <a:t>l’UVA à fonctionner comme une ONG </a:t>
            </a:r>
            <a:r>
              <a:rPr lang="fr-FR" sz="1600" dirty="0" smtClean="0"/>
              <a:t>subventionnée par les organismes internationaux d’aide au développement.</a:t>
            </a:r>
          </a:p>
          <a:p>
            <a:endParaRPr lang="fr-FR" sz="1600" dirty="0" smtClean="0"/>
          </a:p>
          <a:p>
            <a:r>
              <a:rPr lang="fr-FR" sz="1600" dirty="0" smtClean="0"/>
              <a:t>Toutefois</a:t>
            </a:r>
            <a:r>
              <a:rPr lang="fr-FR" sz="1600" dirty="0"/>
              <a:t>, pour P.-J. Loiret, </a:t>
            </a:r>
            <a:r>
              <a:rPr lang="fr-FR" sz="1600" i="1" dirty="0" smtClean="0"/>
              <a:t>« </a:t>
            </a:r>
            <a:r>
              <a:rPr lang="fr-FR" sz="1600" i="1" dirty="0"/>
              <a:t>Le texte fondateur de l’UVA, traduit en projet opérationnel un projet politique, celui de la Banque mondiale, qui souhaite changer le mode de financement de l’enseignement supérieur, modifier en profondeur l’organisation des systèmes universitaires africains ; notamment en instaurant une concurrence entre secteur public et secteur privé et en faisant supporter une partie du coût des études aux familles. Il s’agit à travers l’UVA de démontrer la pertinence de ces principes » (Loiret, 2007, p.123).</a:t>
            </a:r>
          </a:p>
          <a:p>
            <a:endParaRPr lang="fr-FR" sz="1600" dirty="0" smtClean="0"/>
          </a:p>
          <a:p>
            <a:r>
              <a:rPr lang="fr-FR" sz="1600" dirty="0" smtClean="0"/>
              <a:t>La période qui s’étale de 1999 à 2002 est une phase d’expansion qui permet d’accroitre le réseau  des centres UVA à 34 centres d'apprentissage répartis sur 18 pays, de mettre en place des partenariats, et de développer l’offre de formation (toujours professionnelle) en technologie de l'information, journalisme, gestion d'entreprise, informatique, langues et comptabilité.</a:t>
            </a:r>
          </a:p>
          <a:p>
            <a:endParaRPr lang="fr-FR" sz="1600" dirty="0"/>
          </a:p>
        </p:txBody>
      </p:sp>
    </p:spTree>
    <p:extLst>
      <p:ext uri="{BB962C8B-B14F-4D97-AF65-F5344CB8AC3E}">
        <p14:creationId xmlns:p14="http://schemas.microsoft.com/office/powerpoint/2010/main" val="5059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008112"/>
          </a:xfrm>
        </p:spPr>
        <p:txBody>
          <a:bodyPr>
            <a:normAutofit fontScale="90000"/>
          </a:bodyPr>
          <a:lstStyle/>
          <a:p>
            <a:r>
              <a:rPr lang="fr-FR" b="1" dirty="0"/>
              <a:t>L’UVA vecteur de développement technique et courtier du </a:t>
            </a:r>
            <a:r>
              <a:rPr lang="fr-FR" b="1" dirty="0" smtClean="0"/>
              <a:t>savoir</a:t>
            </a:r>
            <a:endParaRPr lang="fr-FR" b="1" dirty="0"/>
          </a:p>
        </p:txBody>
      </p:sp>
      <p:sp>
        <p:nvSpPr>
          <p:cNvPr id="3" name="Espace réservé du contenu 2"/>
          <p:cNvSpPr>
            <a:spLocks noGrp="1"/>
          </p:cNvSpPr>
          <p:nvPr>
            <p:ph idx="1"/>
          </p:nvPr>
        </p:nvSpPr>
        <p:spPr>
          <a:xfrm>
            <a:off x="467544" y="1556792"/>
            <a:ext cx="8229600" cy="4968552"/>
          </a:xfrm>
        </p:spPr>
        <p:txBody>
          <a:bodyPr>
            <a:normAutofit/>
          </a:bodyPr>
          <a:lstStyle/>
          <a:p>
            <a:r>
              <a:rPr lang="fr-FR" sz="1600" dirty="0" smtClean="0"/>
              <a:t>A partir de 2002, l’UVA s’étend mais ses </a:t>
            </a:r>
            <a:r>
              <a:rPr lang="fr-FR" sz="1600" dirty="0"/>
              <a:t>objectifs stratégiques </a:t>
            </a:r>
            <a:r>
              <a:rPr lang="fr-FR" sz="1600" dirty="0" smtClean="0"/>
              <a:t> ont changé, selon le </a:t>
            </a:r>
            <a:r>
              <a:rPr lang="fr-FR" sz="1600" dirty="0"/>
              <a:t>rapport 2002 de la Banque mondiale « </a:t>
            </a:r>
            <a:r>
              <a:rPr lang="fr-FR" sz="1600" i="1" dirty="0"/>
              <a:t>depuis l’examen stratégique dont elle a récemment fait l’objet,  l’UVA n’aspire plus à être une université à proprement parler (…). Elle espère servir de </a:t>
            </a:r>
            <a:r>
              <a:rPr lang="fr-FR" sz="1600" b="1" i="1" dirty="0"/>
              <a:t>centre d’appui technique et jouer un rôle catalyseur pour la mobilisation d’investissements dans les TIC au service de l’enseignement supérieur en Afrique</a:t>
            </a:r>
            <a:r>
              <a:rPr lang="fr-FR" sz="1600" i="1" dirty="0"/>
              <a:t>. Elle aidera les institutions partenaires à se doter de connexions Internet à haut débit et d’autres améliorations technologiques</a:t>
            </a:r>
            <a:r>
              <a:rPr lang="fr-FR" sz="1600" dirty="0"/>
              <a:t> » </a:t>
            </a:r>
            <a:r>
              <a:rPr lang="fr-FR" sz="1600" baseline="30000" dirty="0"/>
              <a:t> </a:t>
            </a:r>
            <a:r>
              <a:rPr lang="fr-FR" sz="1600" dirty="0"/>
              <a:t>(Banque mondiale, décembre 2002, p.25</a:t>
            </a:r>
            <a:r>
              <a:rPr lang="fr-FR" sz="1600" dirty="0" smtClean="0"/>
              <a:t>).</a:t>
            </a:r>
          </a:p>
          <a:p>
            <a:endParaRPr lang="fr-FR" sz="1600" dirty="0" smtClean="0"/>
          </a:p>
          <a:p>
            <a:r>
              <a:rPr lang="fr-FR" sz="1600" dirty="0" smtClean="0"/>
              <a:t>Cette réorientation stratégique s’explique par le rapport </a:t>
            </a:r>
            <a:r>
              <a:rPr lang="fr-FR" sz="1600" dirty="0"/>
              <a:t>d’évaluation de l’UVA </a:t>
            </a:r>
            <a:r>
              <a:rPr lang="fr-FR" sz="1600" dirty="0" smtClean="0"/>
              <a:t>commandé par la Banque mondiale en 2001 à </a:t>
            </a:r>
            <a:r>
              <a:rPr lang="fr-FR" sz="1600" dirty="0"/>
              <a:t>la société de conseil « Accenture »  qui </a:t>
            </a:r>
            <a:r>
              <a:rPr lang="fr-FR" sz="1600" dirty="0" smtClean="0"/>
              <a:t>aurait </a:t>
            </a:r>
            <a:r>
              <a:rPr lang="fr-FR" sz="1600" dirty="0"/>
              <a:t>rendu une évaluation favorable à l’UVA bien que  la stratégie commerciale d’avant 2001 de l’UVA </a:t>
            </a:r>
            <a:r>
              <a:rPr lang="fr-FR" sz="1600" dirty="0" smtClean="0"/>
              <a:t>est jugée « </a:t>
            </a:r>
            <a:r>
              <a:rPr lang="fr-FR" sz="1600" i="1" dirty="0" smtClean="0"/>
              <a:t>trop </a:t>
            </a:r>
            <a:r>
              <a:rPr lang="fr-FR" sz="1600" i="1" dirty="0"/>
              <a:t>ambitieuse et au-delà de sa capacité gestionnaire et financière</a:t>
            </a:r>
            <a:r>
              <a:rPr lang="fr-FR" sz="1600" dirty="0"/>
              <a:t> » (Loiret, 2007, p.182).  </a:t>
            </a:r>
            <a:endParaRPr lang="fr-FR" sz="1600" dirty="0" smtClean="0"/>
          </a:p>
          <a:p>
            <a:endParaRPr lang="fr-FR" sz="1600" dirty="0" smtClean="0"/>
          </a:p>
          <a:p>
            <a:r>
              <a:rPr lang="fr-FR" sz="1600" dirty="0" smtClean="0"/>
              <a:t>Dans </a:t>
            </a:r>
            <a:r>
              <a:rPr lang="fr-FR" sz="1600" dirty="0"/>
              <a:t>cette perspective, la société Accenture aurait conclu « </a:t>
            </a:r>
            <a:r>
              <a:rPr lang="fr-FR" sz="1600" i="1" dirty="0"/>
              <a:t>que </a:t>
            </a:r>
            <a:r>
              <a:rPr lang="fr-FR" sz="1600" b="1" i="1" dirty="0"/>
              <a:t>l’UVA ne devrait plus aspirer à être une université en soi mais devrait plutôt aller vers un rôle de courtier, de conseiller en technologie pour les universités partenaires </a:t>
            </a:r>
            <a:r>
              <a:rPr lang="fr-FR" sz="1600" dirty="0"/>
              <a:t>» (Loiret, 2007, p.181). </a:t>
            </a:r>
            <a:endParaRPr lang="fr-FR" sz="1600" dirty="0" smtClean="0"/>
          </a:p>
          <a:p>
            <a:endParaRPr lang="fr-FR" sz="1600" dirty="0" smtClean="0"/>
          </a:p>
          <a:p>
            <a:endParaRPr lang="fr-FR" sz="1600" dirty="0"/>
          </a:p>
          <a:p>
            <a:endParaRPr lang="fr-FR" sz="1600" dirty="0"/>
          </a:p>
          <a:p>
            <a:endParaRPr lang="fr-FR" sz="1600" dirty="0"/>
          </a:p>
        </p:txBody>
      </p:sp>
    </p:spTree>
    <p:extLst>
      <p:ext uri="{BB962C8B-B14F-4D97-AF65-F5344CB8AC3E}">
        <p14:creationId xmlns:p14="http://schemas.microsoft.com/office/powerpoint/2010/main" val="16678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008112"/>
          </a:xfrm>
        </p:spPr>
        <p:txBody>
          <a:bodyPr>
            <a:normAutofit fontScale="90000"/>
          </a:bodyPr>
          <a:lstStyle/>
          <a:p>
            <a:r>
              <a:rPr lang="fr-FR" b="1" dirty="0"/>
              <a:t>Les diplômes internationaux de l’UVA (2004-2009)</a:t>
            </a:r>
          </a:p>
        </p:txBody>
      </p:sp>
      <p:sp>
        <p:nvSpPr>
          <p:cNvPr id="3" name="Espace réservé du contenu 2"/>
          <p:cNvSpPr>
            <a:spLocks noGrp="1"/>
          </p:cNvSpPr>
          <p:nvPr>
            <p:ph idx="1"/>
          </p:nvPr>
        </p:nvSpPr>
        <p:spPr>
          <a:xfrm>
            <a:off x="310947" y="2348880"/>
            <a:ext cx="8615798" cy="4320480"/>
          </a:xfrm>
        </p:spPr>
        <p:txBody>
          <a:bodyPr>
            <a:normAutofit/>
          </a:bodyPr>
          <a:lstStyle/>
          <a:p>
            <a:pPr marL="0" indent="0">
              <a:buNone/>
            </a:pPr>
            <a:r>
              <a:rPr lang="fr-FR" sz="1600" b="1" dirty="0" smtClean="0">
                <a:solidFill>
                  <a:schemeClr val="accent6">
                    <a:lumMod val="50000"/>
                  </a:schemeClr>
                </a:solidFill>
              </a:rPr>
              <a:t>Le diplôme en Informatique de l’Université de Laval</a:t>
            </a:r>
            <a:endParaRPr lang="fr-FR" sz="1600" b="1" dirty="0">
              <a:solidFill>
                <a:schemeClr val="accent6">
                  <a:lumMod val="50000"/>
                </a:schemeClr>
              </a:solidFill>
            </a:endParaRPr>
          </a:p>
          <a:p>
            <a:r>
              <a:rPr lang="fr-FR" sz="1600" b="1" dirty="0"/>
              <a:t>La formation était entièrement à distance</a:t>
            </a:r>
            <a:r>
              <a:rPr lang="fr-FR" sz="1600" dirty="0"/>
              <a:t>, les cours étaient retransmis en direct de l’Université de Laval par vidéoprojecteur et complétés par des travaux dirigés (également à distance) notés par les enseignants de l’Université de Laval.  </a:t>
            </a:r>
            <a:endParaRPr lang="fr-FR" sz="1600" dirty="0" smtClean="0"/>
          </a:p>
          <a:p>
            <a:r>
              <a:rPr lang="fr-FR" sz="1600" dirty="0" smtClean="0"/>
              <a:t>Au </a:t>
            </a:r>
            <a:r>
              <a:rPr lang="fr-FR" sz="1600" dirty="0"/>
              <a:t>terme de la 4ème session, un certificat était décerné aux apprenants ayant réussi les examens qui se déroulaient sur table à l’UVA (Fournier </a:t>
            </a:r>
            <a:r>
              <a:rPr lang="fr-FR" sz="1600" dirty="0" err="1"/>
              <a:t>Fall</a:t>
            </a:r>
            <a:r>
              <a:rPr lang="fr-FR" sz="1600" dirty="0"/>
              <a:t>, 2006, p.120). </a:t>
            </a:r>
            <a:endParaRPr lang="fr-FR" sz="1600" dirty="0" smtClean="0"/>
          </a:p>
          <a:p>
            <a:r>
              <a:rPr lang="fr-FR" sz="1600" dirty="0" smtClean="0"/>
              <a:t>Selon </a:t>
            </a:r>
            <a:r>
              <a:rPr lang="fr-FR" sz="1600" dirty="0"/>
              <a:t>P.J. Loiret, « </a:t>
            </a:r>
            <a:r>
              <a:rPr lang="fr-FR" sz="1600" i="1" dirty="0"/>
              <a:t>les étudiants qui suivent avec succès les trois premières sessions obtiendront le certificat canadien (Bac+2) en Informatique de l’Université de Laval. Les étudiants ayant réussi 4 ans d’études obtiendront, quant à eux, le Baccalauréat en Informatique de l’Université Laval (Diplôme de premier cycle universitaire au Canada ou Bac+4) </a:t>
            </a:r>
            <a:r>
              <a:rPr lang="fr-FR" sz="1600" dirty="0"/>
              <a:t>» (Loiret, 2007, p.189).  </a:t>
            </a:r>
            <a:endParaRPr lang="fr-FR" sz="1600" dirty="0" smtClean="0"/>
          </a:p>
          <a:p>
            <a:r>
              <a:rPr lang="fr-FR" sz="1600" dirty="0" smtClean="0"/>
              <a:t>L’Université </a:t>
            </a:r>
            <a:r>
              <a:rPr lang="fr-FR" sz="1600" dirty="0"/>
              <a:t>de Laval s’était engagée à suivre deux cohortes d’étudiants jusqu’à l’obtention du </a:t>
            </a:r>
            <a:r>
              <a:rPr lang="fr-FR" sz="1600" dirty="0" smtClean="0"/>
              <a:t>diplôme </a:t>
            </a:r>
            <a:r>
              <a:rPr lang="fr-FR" sz="1600" dirty="0"/>
              <a:t>(Loiret, 2007, p.200</a:t>
            </a:r>
            <a:r>
              <a:rPr lang="fr-FR" sz="1600" dirty="0" smtClean="0"/>
              <a:t>).</a:t>
            </a:r>
          </a:p>
          <a:p>
            <a:r>
              <a:rPr lang="fr-FR" sz="1600" b="1" dirty="0" smtClean="0"/>
              <a:t>Les </a:t>
            </a:r>
            <a:r>
              <a:rPr lang="fr-FR" sz="1600" b="1" dirty="0"/>
              <a:t>frais d’inscription à l’UVA s’élevaient à 350 000 CFA (environ 583 dollars</a:t>
            </a:r>
            <a:r>
              <a:rPr lang="fr-FR" sz="1600" dirty="0"/>
              <a:t>), ce qui correspondait à peu près au salaire mensuel d’un cadre moyen (Fournier </a:t>
            </a:r>
            <a:r>
              <a:rPr lang="fr-FR" sz="1600" dirty="0" err="1"/>
              <a:t>Fall</a:t>
            </a:r>
            <a:r>
              <a:rPr lang="fr-FR" sz="1600" dirty="0"/>
              <a:t>, 2006, p.158), à comparer aux 4800 CFA (8 dollars) demandés pour une année d’inscription dans l’université publique de St-Louis au Sénégal (Fournier </a:t>
            </a:r>
            <a:r>
              <a:rPr lang="fr-FR" sz="1600" dirty="0" err="1"/>
              <a:t>Fall</a:t>
            </a:r>
            <a:r>
              <a:rPr lang="fr-FR" sz="1600" dirty="0"/>
              <a:t>, 2006, p.121</a:t>
            </a:r>
            <a:r>
              <a:rPr lang="fr-FR" sz="1600" dirty="0" smtClean="0"/>
              <a:t>).</a:t>
            </a:r>
            <a:endParaRPr lang="fr-FR" sz="1600" dirty="0"/>
          </a:p>
          <a:p>
            <a:endParaRPr lang="fr-FR" sz="1600" dirty="0"/>
          </a:p>
        </p:txBody>
      </p:sp>
      <p:sp>
        <p:nvSpPr>
          <p:cNvPr id="4" name="ZoneTexte 3"/>
          <p:cNvSpPr txBox="1"/>
          <p:nvPr/>
        </p:nvSpPr>
        <p:spPr>
          <a:xfrm>
            <a:off x="395536" y="1268760"/>
            <a:ext cx="8352928" cy="1077218"/>
          </a:xfrm>
          <a:prstGeom prst="rect">
            <a:avLst/>
          </a:prstGeom>
          <a:noFill/>
        </p:spPr>
        <p:txBody>
          <a:bodyPr wrap="square" rtlCol="0">
            <a:spAutoFit/>
          </a:bodyPr>
          <a:lstStyle/>
          <a:p>
            <a:r>
              <a:rPr lang="fr-FR" sz="1600" dirty="0" smtClean="0"/>
              <a:t>En 2004, l’UVA introduit des programmes de diplômes en Affaires et en Informatique respectivement en partenariat avec des institutions internationales d’Australie (Royal Melbourne Institute of Technology et </a:t>
            </a:r>
            <a:r>
              <a:rPr lang="fr-FR" sz="1600" dirty="0" err="1" smtClean="0"/>
              <a:t>Curtin</a:t>
            </a:r>
            <a:r>
              <a:rPr lang="fr-FR" sz="1600" dirty="0" smtClean="0"/>
              <a:t> University) pour la partie anglophone, et du Canada (Université de Laval) pour la partie francophone.   </a:t>
            </a:r>
            <a:endParaRPr lang="fr-FR" sz="1600" dirty="0"/>
          </a:p>
        </p:txBody>
      </p:sp>
    </p:spTree>
    <p:extLst>
      <p:ext uri="{BB962C8B-B14F-4D97-AF65-F5344CB8AC3E}">
        <p14:creationId xmlns:p14="http://schemas.microsoft.com/office/powerpoint/2010/main" val="34931871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2580</Words>
  <Application>Microsoft Office PowerPoint</Application>
  <PresentationFormat>Affichage à l'écran (4:3)</PresentationFormat>
  <Paragraphs>230</Paragraphs>
  <Slides>27</Slides>
  <Notes>7</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 Proposition de communication au Colloque RUNED 2018 sur  « Les usages du numérique en éducation : regards critiques »  Lyon – 22 au 23 mars 2018 </vt:lpstr>
      <vt:lpstr>Les débuts de l’Université Virtuelle Africaine (UVA)</vt:lpstr>
      <vt:lpstr>Les débuts de l’Université Virtuelle Africaine (UVA)</vt:lpstr>
      <vt:lpstr>L’infrastructure des TIC et lignes téléphoniques en Afrique en 2002</vt:lpstr>
      <vt:lpstr>Une impression d’anticipation</vt:lpstr>
      <vt:lpstr>Une « hypertélie » selon G. Simondon</vt:lpstr>
      <vt:lpstr>Les développements de l’UVA  (2002-2009)</vt:lpstr>
      <vt:lpstr>L’UVA vecteur de développement technique et courtier du savoir</vt:lpstr>
      <vt:lpstr>Les diplômes internationaux de l’UVA (2004-2009)</vt:lpstr>
      <vt:lpstr>Le diplôme en Informatique </vt:lpstr>
      <vt:lpstr>Le vécu des primo-bacheliers du site de Saint-Louis à Dakar</vt:lpstr>
      <vt:lpstr>Le vécu estudiantin sur les 5 sites concernés par le diplôme en Informatique</vt:lpstr>
      <vt:lpstr>Résultats au diplôme en Informatique et réorientation stratégique de l’UVA</vt:lpstr>
      <vt:lpstr>Réorientations stratégiques de l’UVA</vt:lpstr>
      <vt:lpstr>La formation des enseignants</vt:lpstr>
      <vt:lpstr>Les transformations du métier d’enseignant-chercheur</vt:lpstr>
      <vt:lpstr>Le sens de la démarche </vt:lpstr>
      <vt:lpstr>Le sens de la démarche selon la BAD </vt:lpstr>
      <vt:lpstr>Les petites graines semées par l’UVA</vt:lpstr>
      <vt:lpstr>Causalité récurrente selon G. Simondon</vt:lpstr>
      <vt:lpstr>Loi de relaxation selon G. Simondon</vt:lpstr>
      <vt:lpstr>Loi de relaxation selon G. Simondon</vt:lpstr>
      <vt:lpstr>Application au cas de l’UVA</vt:lpstr>
      <vt:lpstr>Loi de relaxation appliquée à l’UVA</vt:lpstr>
      <vt:lpstr>Postérité de la réalité technique de l’université virtuelle </vt:lpstr>
      <vt:lpstr>L’évolution récente de l’UVA</vt:lpstr>
      <vt:lpstr>Conclusion</vt:lpstr>
    </vt:vector>
  </TitlesOfParts>
  <Company>UTC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de communication au Colloque RUNED 2018 sur  « Les usages du numérique en éducation : regards critiques »  Lyon – 22 au 23 mars 2018</dc:title>
  <dc:creator>hlendrin</dc:creator>
  <cp:lastModifiedBy>hlendrin</cp:lastModifiedBy>
  <cp:revision>32</cp:revision>
  <dcterms:created xsi:type="dcterms:W3CDTF">2017-10-04T08:56:49Z</dcterms:created>
  <dcterms:modified xsi:type="dcterms:W3CDTF">2017-10-20T08:12:56Z</dcterms:modified>
</cp:coreProperties>
</file>